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58"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65" d="100"/>
          <a:sy n="165" d="100"/>
        </p:scale>
        <p:origin x="-1968"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6632B-7C3F-544A-B3A5-3F83CD2D22A1}" type="datetimeFigureOut">
              <a:rPr lang="en-US" smtClean="0"/>
              <a:t>4/10/16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D77CA-0EDA-3D44-A034-A43B5F5E7A1D}" type="slidenum">
              <a:rPr lang="en-US" smtClean="0"/>
              <a:t>‹#›</a:t>
            </a:fld>
            <a:endParaRPr lang="en-US"/>
          </a:p>
        </p:txBody>
      </p:sp>
    </p:spTree>
    <p:extLst>
      <p:ext uri="{BB962C8B-B14F-4D97-AF65-F5344CB8AC3E}">
        <p14:creationId xmlns:p14="http://schemas.microsoft.com/office/powerpoint/2010/main" val="1649939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D77CA-0EDA-3D44-A034-A43B5F5E7A1D}" type="slidenum">
              <a:rPr lang="en-US" smtClean="0"/>
              <a:t>1</a:t>
            </a:fld>
            <a:endParaRPr lang="en-US"/>
          </a:p>
        </p:txBody>
      </p:sp>
    </p:spTree>
    <p:extLst>
      <p:ext uri="{BB962C8B-B14F-4D97-AF65-F5344CB8AC3E}">
        <p14:creationId xmlns:p14="http://schemas.microsoft.com/office/powerpoint/2010/main" val="247249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seven treaties are: Convention on the Elimination of All Forms of Racial Discrimination on 21 December 1965 ([1975] ATS 40); International Covenant on Economic, Social and Cultural Rights on 16 December 1966 ([1976] ATS 5); International Covenant on Civil and Political Rights (ICCPR) on 16 December 1966 ([1980] ATS 23); Convention on the Elimination of All Forms of Discrimination against Women on 18 December 1979 ([1983] ATS 9); Convention against Torture and Other Cruel, Inhuman or Degrading Treatment or Punishment (CAT) on 10 December 1984 ([1989] ATS 21); Convention on the Rights of the Child on 20 November 1989 ([1991] ATS 4); Convention on the Rights of Persons with Disabilities [2008, ATS 12].</a:t>
            </a:r>
            <a:endParaRPr lang="en-US" dirty="0"/>
          </a:p>
        </p:txBody>
      </p:sp>
      <p:sp>
        <p:nvSpPr>
          <p:cNvPr id="4" name="Slide Number Placeholder 3"/>
          <p:cNvSpPr>
            <a:spLocks noGrp="1"/>
          </p:cNvSpPr>
          <p:nvPr>
            <p:ph type="sldNum" sz="quarter" idx="10"/>
          </p:nvPr>
        </p:nvSpPr>
        <p:spPr/>
        <p:txBody>
          <a:bodyPr/>
          <a:lstStyle/>
          <a:p>
            <a:fld id="{8D1D77CA-0EDA-3D44-A034-A43B5F5E7A1D}" type="slidenum">
              <a:rPr lang="en-US" smtClean="0"/>
              <a:t>5</a:t>
            </a:fld>
            <a:endParaRPr lang="en-US"/>
          </a:p>
        </p:txBody>
      </p:sp>
    </p:spTree>
    <p:extLst>
      <p:ext uri="{BB962C8B-B14F-4D97-AF65-F5344CB8AC3E}">
        <p14:creationId xmlns:p14="http://schemas.microsoft.com/office/powerpoint/2010/main" val="45705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8327230-8DDD-1B46-87A8-C4E0B4D91B9D}" type="datetimeFigureOut">
              <a:rPr lang="en-US" smtClean="0"/>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354959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8327230-8DDD-1B46-87A8-C4E0B4D91B9D}" type="datetimeFigureOut">
              <a:rPr lang="en-US" smtClean="0"/>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185732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8327230-8DDD-1B46-87A8-C4E0B4D91B9D}" type="datetimeFigureOut">
              <a:rPr lang="en-US" smtClean="0"/>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79108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8327230-8DDD-1B46-87A8-C4E0B4D91B9D}" type="datetimeFigureOut">
              <a:rPr lang="en-US" smtClean="0"/>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252517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8327230-8DDD-1B46-87A8-C4E0B4D91B9D}" type="datetimeFigureOut">
              <a:rPr lang="en-US" smtClean="0"/>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222588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8327230-8DDD-1B46-87A8-C4E0B4D91B9D}" type="datetimeFigureOut">
              <a:rPr lang="en-US" smtClean="0"/>
              <a:t>4/10/16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202421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8327230-8DDD-1B46-87A8-C4E0B4D91B9D}" type="datetimeFigureOut">
              <a:rPr lang="en-US" smtClean="0"/>
              <a:t>4/10/16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247982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8327230-8DDD-1B46-87A8-C4E0B4D91B9D}" type="datetimeFigureOut">
              <a:rPr lang="en-US" smtClean="0"/>
              <a:t>4/10/16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310785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27230-8DDD-1B46-87A8-C4E0B4D91B9D}" type="datetimeFigureOut">
              <a:rPr lang="en-US" smtClean="0"/>
              <a:t>4/10/16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90301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8327230-8DDD-1B46-87A8-C4E0B4D91B9D}" type="datetimeFigureOut">
              <a:rPr lang="en-US" smtClean="0"/>
              <a:t>4/10/16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367784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8327230-8DDD-1B46-87A8-C4E0B4D91B9D}" type="datetimeFigureOut">
              <a:rPr lang="en-US" smtClean="0"/>
              <a:t>4/10/16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36606411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27230-8DDD-1B46-87A8-C4E0B4D91B9D}" type="datetimeFigureOut">
              <a:rPr lang="en-US" smtClean="0"/>
              <a:t>4/10/16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EEF54-BD71-B049-B89F-2F027F5AD80A}" type="slidenum">
              <a:rPr lang="en-US" smtClean="0"/>
              <a:t>‹#›</a:t>
            </a:fld>
            <a:endParaRPr lang="en-US"/>
          </a:p>
        </p:txBody>
      </p:sp>
    </p:spTree>
    <p:extLst>
      <p:ext uri="{BB962C8B-B14F-4D97-AF65-F5344CB8AC3E}">
        <p14:creationId xmlns:p14="http://schemas.microsoft.com/office/powerpoint/2010/main" val="852447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carolyn@wwda.org.au" TargetMode="External"/><Relationship Id="rId4" Type="http://schemas.openxmlformats.org/officeDocument/2006/relationships/hyperlink" Target="http://www.wwda.org.au" TargetMode="External"/><Relationship Id="rId5" Type="http://schemas.openxmlformats.org/officeDocument/2006/relationships/hyperlink" Target="http://www.facebook.com/WWDA.Australia" TargetMode="External"/><Relationship Id="rId6" Type="http://schemas.openxmlformats.org/officeDocument/2006/relationships/hyperlink" Target="https://twitter.com/WWDA_AU" TargetMode="External"/><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6" name="Picture 5" descr="_shutterstock_114986119 copy (1)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86214"/>
          </a:xfrm>
          <a:prstGeom prst="rect">
            <a:avLst/>
          </a:prstGeom>
        </p:spPr>
      </p:pic>
      <p:sp>
        <p:nvSpPr>
          <p:cNvPr id="7" name="TextBox 6"/>
          <p:cNvSpPr txBox="1"/>
          <p:nvPr/>
        </p:nvSpPr>
        <p:spPr>
          <a:xfrm>
            <a:off x="307878" y="2222788"/>
            <a:ext cx="6496243" cy="2554545"/>
          </a:xfrm>
          <a:prstGeom prst="rect">
            <a:avLst/>
          </a:prstGeom>
          <a:noFill/>
        </p:spPr>
        <p:txBody>
          <a:bodyPr wrap="square" rtlCol="0">
            <a:spAutoFit/>
          </a:bodyPr>
          <a:lstStyle/>
          <a:p>
            <a:pPr algn="ctr"/>
            <a:r>
              <a:rPr lang="en-US" sz="4000" dirty="0" smtClean="0">
                <a:solidFill>
                  <a:schemeClr val="bg1"/>
                </a:solidFill>
                <a:latin typeface="Helvetica Neue Light"/>
                <a:cs typeface="Helvetica Neue Light"/>
              </a:rPr>
              <a:t>Using a holistic human rights framework to advance the rights of women and girls with disability</a:t>
            </a:r>
            <a:endParaRPr lang="en-US" sz="4000" dirty="0">
              <a:solidFill>
                <a:schemeClr val="bg1"/>
              </a:solidFill>
              <a:latin typeface="Helvetica Neue Light"/>
              <a:cs typeface="Helvetica Neue Light"/>
            </a:endParaRPr>
          </a:p>
        </p:txBody>
      </p:sp>
      <p:sp>
        <p:nvSpPr>
          <p:cNvPr id="8" name="TextBox 7"/>
          <p:cNvSpPr txBox="1"/>
          <p:nvPr/>
        </p:nvSpPr>
        <p:spPr>
          <a:xfrm>
            <a:off x="3556000" y="6326909"/>
            <a:ext cx="5472546" cy="338554"/>
          </a:xfrm>
          <a:prstGeom prst="rect">
            <a:avLst/>
          </a:prstGeom>
          <a:noFill/>
        </p:spPr>
        <p:txBody>
          <a:bodyPr wrap="square" rtlCol="0">
            <a:spAutoFit/>
          </a:bodyPr>
          <a:lstStyle/>
          <a:p>
            <a:r>
              <a:rPr lang="en-US" sz="1600" dirty="0" smtClean="0">
                <a:solidFill>
                  <a:srgbClr val="FFFFFF"/>
                </a:solidFill>
                <a:latin typeface="Helvetica Neue Light"/>
                <a:cs typeface="Helvetica Neue Light"/>
              </a:rPr>
              <a:t>By Carolyn Frohmader &amp; Karin Swift  </a:t>
            </a:r>
            <a:r>
              <a:rPr lang="en-AU" sz="1600" dirty="0" smtClean="0">
                <a:solidFill>
                  <a:srgbClr val="FFFFFF"/>
                </a:solidFill>
                <a:latin typeface="Helvetica Neue Light"/>
                <a:cs typeface="Helvetica Neue Light"/>
              </a:rPr>
              <a:t>© </a:t>
            </a:r>
            <a:r>
              <a:rPr lang="en-AU" sz="1600" dirty="0">
                <a:solidFill>
                  <a:srgbClr val="FFFFFF"/>
                </a:solidFill>
                <a:latin typeface="Helvetica Neue Light"/>
                <a:cs typeface="Helvetica Neue Light"/>
              </a:rPr>
              <a:t>Copyright </a:t>
            </a:r>
            <a:r>
              <a:rPr lang="en-AU" sz="1600" dirty="0" smtClean="0">
                <a:solidFill>
                  <a:srgbClr val="FFFFFF"/>
                </a:solidFill>
                <a:latin typeface="Helvetica Neue Light"/>
                <a:cs typeface="Helvetica Neue Light"/>
              </a:rPr>
              <a:t>2016</a:t>
            </a:r>
            <a:endParaRPr lang="en-US" dirty="0">
              <a:solidFill>
                <a:srgbClr val="FFFFFF"/>
              </a:solidFill>
              <a:latin typeface="Helvetica Neue Light"/>
              <a:cs typeface="Helvetica Neue Light"/>
            </a:endParaRPr>
          </a:p>
        </p:txBody>
      </p:sp>
      <p:pic>
        <p:nvPicPr>
          <p:cNvPr id="11" name="Picture 10" descr="Untitled_Logo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7" y="5966831"/>
            <a:ext cx="1838036" cy="891169"/>
          </a:xfrm>
          <a:prstGeom prst="rect">
            <a:avLst/>
          </a:prstGeom>
        </p:spPr>
      </p:pic>
    </p:spTree>
    <p:extLst>
      <p:ext uri="{BB962C8B-B14F-4D97-AF65-F5344CB8AC3E}">
        <p14:creationId xmlns:p14="http://schemas.microsoft.com/office/powerpoint/2010/main" val="1588060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161636"/>
            <a:ext cx="8805333" cy="523220"/>
          </a:xfrm>
          <a:prstGeom prst="rect">
            <a:avLst/>
          </a:prstGeom>
          <a:noFill/>
        </p:spPr>
        <p:txBody>
          <a:bodyPr wrap="square" rtlCol="0">
            <a:spAutoFit/>
          </a:bodyPr>
          <a:lstStyle/>
          <a:p>
            <a:pPr algn="ctr"/>
            <a:r>
              <a:rPr lang="en-US" sz="2800" b="1" dirty="0" smtClean="0">
                <a:solidFill>
                  <a:srgbClr val="660066"/>
                </a:solidFill>
                <a:latin typeface="Arial"/>
                <a:cs typeface="Arial"/>
              </a:rPr>
              <a:t>5. Working with the UN Special Procedures</a:t>
            </a:r>
            <a:endParaRPr lang="en-US" sz="2800" b="1" dirty="0">
              <a:solidFill>
                <a:srgbClr val="660066"/>
              </a:solidFill>
              <a:latin typeface="Arial"/>
              <a:cs typeface="Arial"/>
            </a:endParaRPr>
          </a:p>
        </p:txBody>
      </p:sp>
      <p:sp>
        <p:nvSpPr>
          <p:cNvPr id="3" name="TextBox 2"/>
          <p:cNvSpPr txBox="1"/>
          <p:nvPr/>
        </p:nvSpPr>
        <p:spPr>
          <a:xfrm>
            <a:off x="361758" y="892848"/>
            <a:ext cx="8451272" cy="923330"/>
          </a:xfrm>
          <a:prstGeom prst="rect">
            <a:avLst/>
          </a:prstGeom>
          <a:noFill/>
        </p:spPr>
        <p:txBody>
          <a:bodyPr wrap="square" rtlCol="0">
            <a:spAutoFit/>
          </a:bodyPr>
          <a:lstStyle/>
          <a:p>
            <a:pPr marL="285750" indent="-285750" algn="just">
              <a:buFont typeface="Arial"/>
              <a:buChar char="•"/>
            </a:pPr>
            <a:r>
              <a:rPr lang="en-US" dirty="0" smtClean="0">
                <a:latin typeface="Arial"/>
                <a:cs typeface="Arial"/>
              </a:rPr>
              <a:t>WWDA routinely and regularly engages with the UN Special Rapporteurs by providing them with our reports, research, articles, case studies, as well as participating in and contributing to, the work of the Special Rapporteurs.</a:t>
            </a:r>
            <a:endParaRPr lang="en-US" dirty="0">
              <a:latin typeface="Arial"/>
              <a:cs typeface="Arial"/>
            </a:endParaRPr>
          </a:p>
        </p:txBody>
      </p:sp>
      <p:sp>
        <p:nvSpPr>
          <p:cNvPr id="4" name="TextBox 3"/>
          <p:cNvSpPr txBox="1"/>
          <p:nvPr/>
        </p:nvSpPr>
        <p:spPr>
          <a:xfrm>
            <a:off x="361758" y="1885758"/>
            <a:ext cx="8351212" cy="1200329"/>
          </a:xfrm>
          <a:prstGeom prst="rect">
            <a:avLst/>
          </a:prstGeom>
          <a:noFill/>
        </p:spPr>
        <p:txBody>
          <a:bodyPr wrap="square" rtlCol="0">
            <a:spAutoFit/>
          </a:bodyPr>
          <a:lstStyle/>
          <a:p>
            <a:pPr marL="285750" indent="-285750">
              <a:buFont typeface="Arial"/>
              <a:buChar char="•"/>
            </a:pPr>
            <a:r>
              <a:rPr lang="en-US" dirty="0" smtClean="0">
                <a:latin typeface="Arial"/>
                <a:cs typeface="Arial"/>
              </a:rPr>
              <a:t>In 2011, WWDA lodged a formal complaint with four of the UN Special Rapporteurs,  regarding forced sterilisation. This complaint led to the establishment of the Australian Senate </a:t>
            </a:r>
            <a:r>
              <a:rPr lang="en-US" i="1" dirty="0" smtClean="0">
                <a:latin typeface="Arial"/>
                <a:cs typeface="Arial"/>
              </a:rPr>
              <a:t>‘Inquiry into the involuntary or coerced sterilisation of people with disabilities in Australia’</a:t>
            </a:r>
            <a:r>
              <a:rPr lang="en-US" dirty="0" smtClean="0">
                <a:latin typeface="Arial"/>
                <a:cs typeface="Arial"/>
              </a:rPr>
              <a:t>,  conducted in 2012.</a:t>
            </a:r>
            <a:endParaRPr lang="en-US" dirty="0">
              <a:latin typeface="Arial"/>
              <a:cs typeface="Arial"/>
            </a:endParaRPr>
          </a:p>
        </p:txBody>
      </p:sp>
      <p:sp>
        <p:nvSpPr>
          <p:cNvPr id="5" name="TextBox 4"/>
          <p:cNvSpPr txBox="1"/>
          <p:nvPr/>
        </p:nvSpPr>
        <p:spPr>
          <a:xfrm>
            <a:off x="361758" y="3178450"/>
            <a:ext cx="8351212" cy="923330"/>
          </a:xfrm>
          <a:prstGeom prst="rect">
            <a:avLst/>
          </a:prstGeom>
          <a:noFill/>
        </p:spPr>
        <p:txBody>
          <a:bodyPr wrap="square" rtlCol="0">
            <a:spAutoFit/>
          </a:bodyPr>
          <a:lstStyle/>
          <a:p>
            <a:pPr marL="285750" indent="-285750">
              <a:buFont typeface="Arial"/>
              <a:buChar char="•"/>
            </a:pPr>
            <a:r>
              <a:rPr lang="en-US" dirty="0" smtClean="0">
                <a:latin typeface="Arial"/>
                <a:cs typeface="Arial"/>
              </a:rPr>
              <a:t>In 2012 the Special Rapporteur on Violence Against Women visited Australia. WWDA organised a Roundtable of Women with Disability where the SR met with women with disability to discuss violence against women with disability.</a:t>
            </a:r>
            <a:endParaRPr lang="en-US" dirty="0">
              <a:latin typeface="Arial"/>
              <a:cs typeface="Arial"/>
            </a:endParaRPr>
          </a:p>
        </p:txBody>
      </p:sp>
      <p:pic>
        <p:nvPicPr>
          <p:cNvPr id="6" name="Picture 5" descr="IMG_0162 copy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94" y="4167887"/>
            <a:ext cx="4140969" cy="2511534"/>
          </a:xfrm>
          <a:prstGeom prst="rect">
            <a:avLst/>
          </a:prstGeom>
        </p:spPr>
      </p:pic>
      <p:pic>
        <p:nvPicPr>
          <p:cNvPr id="7" name="Picture 6" descr="IMG_0186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854" y="4294909"/>
            <a:ext cx="3050238" cy="2284452"/>
          </a:xfrm>
          <a:prstGeom prst="rect">
            <a:avLst/>
          </a:prstGeom>
        </p:spPr>
      </p:pic>
    </p:spTree>
    <p:extLst>
      <p:ext uri="{BB962C8B-B14F-4D97-AF65-F5344CB8AC3E}">
        <p14:creationId xmlns:p14="http://schemas.microsoft.com/office/powerpoint/2010/main" val="94458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161636"/>
            <a:ext cx="8805333" cy="523220"/>
          </a:xfrm>
          <a:prstGeom prst="rect">
            <a:avLst/>
          </a:prstGeom>
          <a:noFill/>
        </p:spPr>
        <p:txBody>
          <a:bodyPr wrap="square" rtlCol="0">
            <a:spAutoFit/>
          </a:bodyPr>
          <a:lstStyle/>
          <a:p>
            <a:pPr algn="ctr"/>
            <a:r>
              <a:rPr lang="en-US" sz="2800" b="1" dirty="0" smtClean="0">
                <a:solidFill>
                  <a:srgbClr val="660066"/>
                </a:solidFill>
                <a:latin typeface="Arial"/>
                <a:cs typeface="Arial"/>
              </a:rPr>
              <a:t>6. Using the UN Charter Based Bodies</a:t>
            </a:r>
            <a:endParaRPr lang="en-US" sz="2800" b="1" dirty="0">
              <a:solidFill>
                <a:srgbClr val="660066"/>
              </a:solidFill>
              <a:latin typeface="Arial"/>
              <a:cs typeface="Arial"/>
            </a:endParaRPr>
          </a:p>
        </p:txBody>
      </p:sp>
      <p:sp>
        <p:nvSpPr>
          <p:cNvPr id="3" name="TextBox 2"/>
          <p:cNvSpPr txBox="1"/>
          <p:nvPr/>
        </p:nvSpPr>
        <p:spPr>
          <a:xfrm>
            <a:off x="369455" y="846667"/>
            <a:ext cx="8458969" cy="1200329"/>
          </a:xfrm>
          <a:prstGeom prst="rect">
            <a:avLst/>
          </a:prstGeom>
          <a:noFill/>
        </p:spPr>
        <p:txBody>
          <a:bodyPr wrap="square" rtlCol="0">
            <a:spAutoFit/>
          </a:bodyPr>
          <a:lstStyle/>
          <a:p>
            <a:pPr marL="285750" indent="-285750">
              <a:buFont typeface="Arial"/>
              <a:buChar char="•"/>
            </a:pPr>
            <a:r>
              <a:rPr lang="en-US" dirty="0" smtClean="0">
                <a:latin typeface="Arial"/>
                <a:cs typeface="Arial"/>
              </a:rPr>
              <a:t>WWDA’s work also includes engaging with and participating in UN Charter based bodies, such as the UN Commission on the Status of Women (CSW).  WWDA was fortunate to be represented at CSW in 2012, 2013, 2014 and 2015. </a:t>
            </a:r>
            <a:endParaRPr lang="en-US" dirty="0">
              <a:latin typeface="Arial"/>
              <a:cs typeface="Arial"/>
            </a:endParaRPr>
          </a:p>
        </p:txBody>
      </p:sp>
      <p:sp>
        <p:nvSpPr>
          <p:cNvPr id="4" name="TextBox 3"/>
          <p:cNvSpPr txBox="1"/>
          <p:nvPr/>
        </p:nvSpPr>
        <p:spPr>
          <a:xfrm>
            <a:off x="369455" y="2054295"/>
            <a:ext cx="8351212" cy="923330"/>
          </a:xfrm>
          <a:prstGeom prst="rect">
            <a:avLst/>
          </a:prstGeom>
          <a:noFill/>
        </p:spPr>
        <p:txBody>
          <a:bodyPr wrap="square" rtlCol="0">
            <a:spAutoFit/>
          </a:bodyPr>
          <a:lstStyle/>
          <a:p>
            <a:pPr marL="285750" indent="-285750">
              <a:buFont typeface="Arial"/>
              <a:buChar char="•"/>
            </a:pPr>
            <a:r>
              <a:rPr lang="en-US" dirty="0" smtClean="0">
                <a:latin typeface="Arial"/>
                <a:cs typeface="Arial"/>
              </a:rPr>
              <a:t>Visibility of WWDA and our sister colleagues at CSW has seen more emphasis given to women with disability in the Agreed Conclusions stemming from sessions of CSW. </a:t>
            </a:r>
            <a:endParaRPr lang="en-US" dirty="0">
              <a:latin typeface="Arial"/>
              <a:cs typeface="Arial"/>
            </a:endParaRPr>
          </a:p>
        </p:txBody>
      </p:sp>
      <p:sp>
        <p:nvSpPr>
          <p:cNvPr id="5" name="TextBox 4"/>
          <p:cNvSpPr txBox="1"/>
          <p:nvPr/>
        </p:nvSpPr>
        <p:spPr>
          <a:xfrm>
            <a:off x="369455" y="3176912"/>
            <a:ext cx="3509817" cy="1754327"/>
          </a:xfrm>
          <a:prstGeom prst="rect">
            <a:avLst/>
          </a:prstGeom>
          <a:noFill/>
        </p:spPr>
        <p:txBody>
          <a:bodyPr wrap="square" rtlCol="0">
            <a:spAutoFit/>
          </a:bodyPr>
          <a:lstStyle/>
          <a:p>
            <a:pPr marL="285750" indent="-285750">
              <a:buFont typeface="Arial"/>
              <a:buChar char="•"/>
            </a:pPr>
            <a:r>
              <a:rPr lang="en-US" dirty="0" smtClean="0">
                <a:latin typeface="Arial"/>
                <a:cs typeface="Arial"/>
              </a:rPr>
              <a:t>WWDA has co-hosted and co-sponsored Side Events at CSW, including a </a:t>
            </a:r>
            <a:r>
              <a:rPr lang="en-US" i="1" dirty="0" smtClean="0">
                <a:latin typeface="Arial"/>
                <a:cs typeface="Arial"/>
              </a:rPr>
              <a:t>High Level Panel on Rural Women and Girls with Disabilities</a:t>
            </a:r>
            <a:r>
              <a:rPr lang="en-US" dirty="0" smtClean="0">
                <a:latin typeface="Arial"/>
                <a:cs typeface="Arial"/>
              </a:rPr>
              <a:t> at the 56</a:t>
            </a:r>
            <a:r>
              <a:rPr lang="en-US" baseline="30000" dirty="0" smtClean="0">
                <a:latin typeface="Arial"/>
                <a:cs typeface="Arial"/>
              </a:rPr>
              <a:t>th</a:t>
            </a:r>
            <a:r>
              <a:rPr lang="en-US" dirty="0" smtClean="0">
                <a:latin typeface="Arial"/>
                <a:cs typeface="Arial"/>
              </a:rPr>
              <a:t> session.</a:t>
            </a:r>
            <a:endParaRPr lang="en-US" dirty="0">
              <a:latin typeface="Arial"/>
              <a:cs typeface="Arial"/>
            </a:endParaRPr>
          </a:p>
        </p:txBody>
      </p:sp>
      <p:pic>
        <p:nvPicPr>
          <p:cNvPr id="6" name="Picture 5" descr="IMG_00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515" y="2977625"/>
            <a:ext cx="4556606" cy="3417455"/>
          </a:xfrm>
          <a:prstGeom prst="rect">
            <a:avLst/>
          </a:prstGeom>
        </p:spPr>
      </p:pic>
    </p:spTree>
    <p:extLst>
      <p:ext uri="{BB962C8B-B14F-4D97-AF65-F5344CB8AC3E}">
        <p14:creationId xmlns:p14="http://schemas.microsoft.com/office/powerpoint/2010/main" val="177351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161636"/>
            <a:ext cx="8805333" cy="954107"/>
          </a:xfrm>
          <a:prstGeom prst="rect">
            <a:avLst/>
          </a:prstGeom>
          <a:noFill/>
        </p:spPr>
        <p:txBody>
          <a:bodyPr wrap="square" rtlCol="0">
            <a:spAutoFit/>
          </a:bodyPr>
          <a:lstStyle/>
          <a:p>
            <a:pPr algn="ctr"/>
            <a:r>
              <a:rPr lang="en-US" sz="2800" b="1" dirty="0" smtClean="0">
                <a:solidFill>
                  <a:srgbClr val="660066"/>
                </a:solidFill>
                <a:latin typeface="Arial"/>
                <a:cs typeface="Arial"/>
              </a:rPr>
              <a:t>7. Forming strategic alliances, building coalitions and working collaboratively </a:t>
            </a:r>
            <a:endParaRPr lang="en-US" sz="2800" b="1" dirty="0">
              <a:solidFill>
                <a:srgbClr val="660066"/>
              </a:solidFill>
              <a:latin typeface="Arial"/>
              <a:cs typeface="Arial"/>
            </a:endParaRPr>
          </a:p>
        </p:txBody>
      </p:sp>
      <p:sp>
        <p:nvSpPr>
          <p:cNvPr id="3" name="TextBox 2"/>
          <p:cNvSpPr txBox="1"/>
          <p:nvPr/>
        </p:nvSpPr>
        <p:spPr>
          <a:xfrm>
            <a:off x="407939" y="1246910"/>
            <a:ext cx="8466667"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WWDA recognises that mutually beneficial relationships achieve outcomes that extend beyond what WWDA can achieve in isolation. </a:t>
            </a:r>
            <a:endParaRPr lang="en-US" dirty="0">
              <a:latin typeface="Arial"/>
              <a:cs typeface="Arial"/>
            </a:endParaRPr>
          </a:p>
        </p:txBody>
      </p:sp>
      <p:sp>
        <p:nvSpPr>
          <p:cNvPr id="4" name="TextBox 3"/>
          <p:cNvSpPr txBox="1"/>
          <p:nvPr/>
        </p:nvSpPr>
        <p:spPr>
          <a:xfrm>
            <a:off x="407939" y="2124150"/>
            <a:ext cx="8466667" cy="2031325"/>
          </a:xfrm>
          <a:prstGeom prst="rect">
            <a:avLst/>
          </a:prstGeom>
          <a:noFill/>
        </p:spPr>
        <p:txBody>
          <a:bodyPr wrap="square" rtlCol="0">
            <a:spAutoFit/>
          </a:bodyPr>
          <a:lstStyle/>
          <a:p>
            <a:pPr marL="285750" indent="-285750">
              <a:buFont typeface="Arial"/>
              <a:buChar char="•"/>
            </a:pPr>
            <a:r>
              <a:rPr lang="en-US" dirty="0" smtClean="0">
                <a:latin typeface="Arial"/>
                <a:cs typeface="Arial"/>
              </a:rPr>
              <a:t>WWDA is a founding member of Disabled People’s Organisations Australia (DPOA) – a new and innovative alliance of four national DPO’s in Australia. Works on joint initiatives:</a:t>
            </a:r>
          </a:p>
          <a:p>
            <a:pPr marL="742950" lvl="1" indent="-285750">
              <a:buFont typeface="Arial"/>
              <a:buChar char="•"/>
            </a:pPr>
            <a:r>
              <a:rPr lang="en-US" dirty="0" smtClean="0">
                <a:latin typeface="Arial"/>
                <a:cs typeface="Arial"/>
              </a:rPr>
              <a:t>DPOA delegation to the CRPD COSP in June 2016;</a:t>
            </a:r>
          </a:p>
          <a:p>
            <a:pPr marL="742950" lvl="1" indent="-285750">
              <a:buFont typeface="Arial"/>
              <a:buChar char="•"/>
            </a:pPr>
            <a:r>
              <a:rPr lang="en-US" dirty="0" smtClean="0">
                <a:latin typeface="Arial"/>
                <a:cs typeface="Arial"/>
              </a:rPr>
              <a:t>DPOA Federal Election Platform Campaign;</a:t>
            </a:r>
          </a:p>
          <a:p>
            <a:pPr marL="742950" lvl="1" indent="-285750">
              <a:buFont typeface="Arial"/>
              <a:buChar char="•"/>
            </a:pPr>
            <a:r>
              <a:rPr lang="en-US" dirty="0" smtClean="0">
                <a:latin typeface="Arial"/>
                <a:cs typeface="Arial"/>
              </a:rPr>
              <a:t>DPOA campaign which led to the </a:t>
            </a:r>
            <a:r>
              <a:rPr lang="en-US" i="1" dirty="0" smtClean="0">
                <a:latin typeface="Arial"/>
                <a:cs typeface="Arial"/>
              </a:rPr>
              <a:t>Senate Inquiry into Violence against people with disability in institutional and residential settings</a:t>
            </a:r>
            <a:endParaRPr lang="en-US" i="1" dirty="0">
              <a:latin typeface="Arial"/>
              <a:cs typeface="Arial"/>
            </a:endParaRPr>
          </a:p>
        </p:txBody>
      </p:sp>
      <p:sp>
        <p:nvSpPr>
          <p:cNvPr id="5" name="TextBox 4"/>
          <p:cNvSpPr txBox="1"/>
          <p:nvPr/>
        </p:nvSpPr>
        <p:spPr>
          <a:xfrm>
            <a:off x="407939" y="4275548"/>
            <a:ext cx="8551333" cy="923330"/>
          </a:xfrm>
          <a:prstGeom prst="rect">
            <a:avLst/>
          </a:prstGeom>
          <a:noFill/>
        </p:spPr>
        <p:txBody>
          <a:bodyPr wrap="square" rtlCol="0">
            <a:spAutoFit/>
          </a:bodyPr>
          <a:lstStyle/>
          <a:p>
            <a:pPr marL="285750" indent="-285750">
              <a:buFont typeface="Arial"/>
              <a:buChar char="•"/>
            </a:pPr>
            <a:r>
              <a:rPr lang="en-US" dirty="0" smtClean="0">
                <a:latin typeface="Arial"/>
                <a:cs typeface="Arial"/>
              </a:rPr>
              <a:t>WWDA collaborating with the United Nations Population Fund (UNFPA) to establish and implement four-year global program to improve the human rights of young people with disability worldwide</a:t>
            </a:r>
          </a:p>
        </p:txBody>
      </p:sp>
      <p:sp>
        <p:nvSpPr>
          <p:cNvPr id="6" name="TextBox 5"/>
          <p:cNvSpPr txBox="1"/>
          <p:nvPr/>
        </p:nvSpPr>
        <p:spPr>
          <a:xfrm>
            <a:off x="407939" y="5437140"/>
            <a:ext cx="8466667" cy="923330"/>
          </a:xfrm>
          <a:prstGeom prst="rect">
            <a:avLst/>
          </a:prstGeom>
          <a:noFill/>
        </p:spPr>
        <p:txBody>
          <a:bodyPr wrap="square" rtlCol="0">
            <a:spAutoFit/>
          </a:bodyPr>
          <a:lstStyle/>
          <a:p>
            <a:pPr marL="285750" indent="-285750">
              <a:buFont typeface="Arial"/>
              <a:buChar char="•"/>
            </a:pPr>
            <a:r>
              <a:rPr lang="en-US" dirty="0" smtClean="0">
                <a:latin typeface="Arial"/>
                <a:cs typeface="Arial"/>
              </a:rPr>
              <a:t>WWDA working in partnership with private sector company called Medibank Health Solutions to improve accessibility of the national 24-hour telephone and online counselling, information and referral service (called 1800RESPECT)</a:t>
            </a:r>
          </a:p>
        </p:txBody>
      </p:sp>
    </p:spTree>
    <p:extLst>
      <p:ext uri="{BB962C8B-B14F-4D97-AF65-F5344CB8AC3E}">
        <p14:creationId xmlns:p14="http://schemas.microsoft.com/office/powerpoint/2010/main" val="43143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161636"/>
            <a:ext cx="8805333" cy="523220"/>
          </a:xfrm>
          <a:prstGeom prst="rect">
            <a:avLst/>
          </a:prstGeom>
          <a:noFill/>
        </p:spPr>
        <p:txBody>
          <a:bodyPr wrap="square" rtlCol="0">
            <a:spAutoFit/>
          </a:bodyPr>
          <a:lstStyle/>
          <a:p>
            <a:pPr algn="ctr"/>
            <a:r>
              <a:rPr lang="en-US" sz="2800" b="1" dirty="0" smtClean="0">
                <a:solidFill>
                  <a:srgbClr val="660066"/>
                </a:solidFill>
                <a:latin typeface="Arial"/>
                <a:cs typeface="Arial"/>
              </a:rPr>
              <a:t>8. Monitoring Developments </a:t>
            </a:r>
            <a:endParaRPr lang="en-US" sz="2800" b="1" dirty="0">
              <a:solidFill>
                <a:srgbClr val="660066"/>
              </a:solidFill>
              <a:latin typeface="Arial"/>
              <a:cs typeface="Arial"/>
            </a:endParaRPr>
          </a:p>
        </p:txBody>
      </p:sp>
      <p:sp>
        <p:nvSpPr>
          <p:cNvPr id="4" name="TextBox 3"/>
          <p:cNvSpPr txBox="1"/>
          <p:nvPr/>
        </p:nvSpPr>
        <p:spPr>
          <a:xfrm>
            <a:off x="384848" y="1123756"/>
            <a:ext cx="8312729" cy="923330"/>
          </a:xfrm>
          <a:prstGeom prst="rect">
            <a:avLst/>
          </a:prstGeom>
          <a:noFill/>
        </p:spPr>
        <p:txBody>
          <a:bodyPr wrap="square" rtlCol="0">
            <a:spAutoFit/>
          </a:bodyPr>
          <a:lstStyle/>
          <a:p>
            <a:r>
              <a:rPr lang="en-US" dirty="0" smtClean="0">
                <a:latin typeface="Arial"/>
                <a:cs typeface="Arial"/>
              </a:rPr>
              <a:t>Through our extensive networks, alliances and collaborative relationships, we work hard to keep abreast of developments occurring in relation to the rights of women and girls with disability. </a:t>
            </a:r>
            <a:endParaRPr lang="en-US" dirty="0">
              <a:latin typeface="Arial"/>
              <a:cs typeface="Arial"/>
            </a:endParaRPr>
          </a:p>
        </p:txBody>
      </p:sp>
      <p:sp>
        <p:nvSpPr>
          <p:cNvPr id="5" name="TextBox 4"/>
          <p:cNvSpPr txBox="1"/>
          <p:nvPr/>
        </p:nvSpPr>
        <p:spPr>
          <a:xfrm>
            <a:off x="384848" y="2584641"/>
            <a:ext cx="8312729" cy="1477328"/>
          </a:xfrm>
          <a:prstGeom prst="rect">
            <a:avLst/>
          </a:prstGeom>
          <a:noFill/>
        </p:spPr>
        <p:txBody>
          <a:bodyPr wrap="square" rtlCol="0">
            <a:spAutoFit/>
          </a:bodyPr>
          <a:lstStyle/>
          <a:p>
            <a:r>
              <a:rPr lang="en-US" dirty="0" smtClean="0">
                <a:latin typeface="Arial"/>
                <a:cs typeface="Arial"/>
              </a:rPr>
              <a:t>Monitoring the outcomes of other countries UN reporting processes enables us to use these developments in our own advocacy work. This assists WWDA in building the evidence base around the widespread infringements of the rights of women and girls with disability, and importantly, places our work firmly in a </a:t>
            </a:r>
            <a:r>
              <a:rPr lang="en-US" dirty="0" err="1" smtClean="0">
                <a:latin typeface="Arial"/>
                <a:cs typeface="Arial"/>
              </a:rPr>
              <a:t>globalised</a:t>
            </a:r>
            <a:r>
              <a:rPr lang="en-US" dirty="0" smtClean="0">
                <a:latin typeface="Arial"/>
                <a:cs typeface="Arial"/>
              </a:rPr>
              <a:t> context.</a:t>
            </a:r>
            <a:endParaRPr lang="en-US" dirty="0">
              <a:latin typeface="Arial"/>
              <a:cs typeface="Arial"/>
            </a:endParaRPr>
          </a:p>
        </p:txBody>
      </p:sp>
    </p:spTree>
    <p:extLst>
      <p:ext uri="{BB962C8B-B14F-4D97-AF65-F5344CB8AC3E}">
        <p14:creationId xmlns:p14="http://schemas.microsoft.com/office/powerpoint/2010/main" val="394128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DA_Logo_Magenta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120" y="354063"/>
            <a:ext cx="5179971" cy="2318654"/>
          </a:xfrm>
          <a:prstGeom prst="rect">
            <a:avLst/>
          </a:prstGeom>
        </p:spPr>
      </p:pic>
      <p:sp>
        <p:nvSpPr>
          <p:cNvPr id="3" name="Rectangle 2"/>
          <p:cNvSpPr/>
          <p:nvPr/>
        </p:nvSpPr>
        <p:spPr>
          <a:xfrm>
            <a:off x="423333" y="2929815"/>
            <a:ext cx="8489757" cy="3662541"/>
          </a:xfrm>
          <a:prstGeom prst="rect">
            <a:avLst/>
          </a:prstGeom>
        </p:spPr>
        <p:txBody>
          <a:bodyPr wrap="square">
            <a:spAutoFit/>
          </a:bodyPr>
          <a:lstStyle/>
          <a:p>
            <a:pPr algn="ctr"/>
            <a:r>
              <a:rPr lang="en-AU" sz="1400" i="1" dirty="0">
                <a:latin typeface="Arial"/>
                <a:cs typeface="Arial"/>
              </a:rPr>
              <a:t>Winner, National Human Rights Award 2001</a:t>
            </a:r>
            <a:endParaRPr lang="en-AU" sz="1400" dirty="0">
              <a:latin typeface="Arial"/>
              <a:cs typeface="Arial"/>
            </a:endParaRPr>
          </a:p>
          <a:p>
            <a:pPr algn="ctr"/>
            <a:r>
              <a:rPr lang="en-AU" sz="1400" i="1" dirty="0">
                <a:latin typeface="Arial"/>
                <a:cs typeface="Arial"/>
              </a:rPr>
              <a:t>Winner, National Violence Prevention Award 1999</a:t>
            </a:r>
            <a:endParaRPr lang="en-AU" sz="1400" dirty="0">
              <a:latin typeface="Arial"/>
              <a:cs typeface="Arial"/>
            </a:endParaRPr>
          </a:p>
          <a:p>
            <a:pPr algn="ctr"/>
            <a:r>
              <a:rPr lang="en-AU" sz="1400" i="1" dirty="0">
                <a:latin typeface="Arial"/>
                <a:cs typeface="Arial"/>
              </a:rPr>
              <a:t>Winner, Tasmanian Women's Safety Award 2008</a:t>
            </a:r>
            <a:endParaRPr lang="en-AU" sz="1400" dirty="0">
              <a:latin typeface="Arial"/>
              <a:cs typeface="Arial"/>
            </a:endParaRPr>
          </a:p>
          <a:p>
            <a:pPr algn="ctr"/>
            <a:r>
              <a:rPr lang="en-AU" sz="1400" i="1" dirty="0">
                <a:latin typeface="Arial"/>
                <a:cs typeface="Arial"/>
              </a:rPr>
              <a:t>Certificate of Merit, Australian Crime &amp; Violence Prevention Awards 2008</a:t>
            </a:r>
            <a:endParaRPr lang="en-AU" sz="1400" dirty="0">
              <a:latin typeface="Arial"/>
              <a:cs typeface="Arial"/>
            </a:endParaRPr>
          </a:p>
          <a:p>
            <a:pPr algn="ctr"/>
            <a:r>
              <a:rPr lang="en-AU" sz="1400" i="1" dirty="0">
                <a:latin typeface="Arial"/>
                <a:cs typeface="Arial"/>
              </a:rPr>
              <a:t>Nominee, French Republic's Human Rights Prize 2003</a:t>
            </a:r>
            <a:endParaRPr lang="en-AU" sz="1400" dirty="0">
              <a:latin typeface="Arial"/>
              <a:cs typeface="Arial"/>
            </a:endParaRPr>
          </a:p>
          <a:p>
            <a:pPr algn="ctr"/>
            <a:r>
              <a:rPr lang="en-AU" sz="1400" i="1" dirty="0">
                <a:latin typeface="Arial"/>
                <a:cs typeface="Arial"/>
              </a:rPr>
              <a:t>Nominee, UN Millennium Peace Prize for Women 2000</a:t>
            </a:r>
            <a:endParaRPr lang="en-AU" sz="1400" dirty="0">
              <a:latin typeface="Arial"/>
              <a:cs typeface="Arial"/>
            </a:endParaRPr>
          </a:p>
          <a:p>
            <a:pPr algn="ctr"/>
            <a:r>
              <a:rPr lang="en-AU" dirty="0">
                <a:latin typeface="Arial"/>
                <a:cs typeface="Arial"/>
              </a:rPr>
              <a:t> </a:t>
            </a:r>
          </a:p>
          <a:p>
            <a:pPr algn="ctr"/>
            <a:r>
              <a:rPr lang="en-AU" sz="1600" dirty="0">
                <a:latin typeface="Arial"/>
                <a:cs typeface="Arial"/>
              </a:rPr>
              <a:t>PO Box 407, Lenah Valley TASMANIA 7008 AUSTRALIA</a:t>
            </a:r>
          </a:p>
          <a:p>
            <a:pPr algn="ctr"/>
            <a:r>
              <a:rPr lang="en-AU" sz="1600" dirty="0" err="1">
                <a:latin typeface="Arial"/>
                <a:cs typeface="Arial"/>
              </a:rPr>
              <a:t>Ph</a:t>
            </a:r>
            <a:r>
              <a:rPr lang="en-AU" sz="1600" dirty="0">
                <a:latin typeface="Arial"/>
                <a:cs typeface="Arial"/>
              </a:rPr>
              <a:t>: +61 438 535 123</a:t>
            </a:r>
          </a:p>
          <a:p>
            <a:pPr algn="ctr"/>
            <a:r>
              <a:rPr lang="en-AU" sz="1600" dirty="0">
                <a:latin typeface="Arial"/>
                <a:cs typeface="Arial"/>
              </a:rPr>
              <a:t>E: </a:t>
            </a:r>
            <a:r>
              <a:rPr lang="en-AU" sz="1600" u="sng" dirty="0">
                <a:latin typeface="Arial"/>
                <a:cs typeface="Arial"/>
                <a:hlinkClick r:id="rId3"/>
              </a:rPr>
              <a:t>carolyn@wwda.org.au</a:t>
            </a:r>
            <a:r>
              <a:rPr lang="en-AU" sz="1600" dirty="0">
                <a:latin typeface="Arial"/>
                <a:cs typeface="Arial"/>
              </a:rPr>
              <a:t>   W: </a:t>
            </a:r>
            <a:r>
              <a:rPr lang="en-AU" sz="1600" u="sng" dirty="0">
                <a:latin typeface="Arial"/>
                <a:cs typeface="Arial"/>
                <a:hlinkClick r:id="rId4"/>
              </a:rPr>
              <a:t>www.wwda.org.au</a:t>
            </a:r>
            <a:endParaRPr lang="en-AU" sz="1600" dirty="0">
              <a:latin typeface="Arial"/>
              <a:cs typeface="Arial"/>
            </a:endParaRPr>
          </a:p>
          <a:p>
            <a:pPr algn="ctr"/>
            <a:r>
              <a:rPr lang="en-AU" sz="1600" dirty="0">
                <a:latin typeface="Arial"/>
                <a:cs typeface="Arial"/>
              </a:rPr>
              <a:t>FB: </a:t>
            </a:r>
            <a:r>
              <a:rPr lang="en-AU" sz="1600" u="sng" dirty="0">
                <a:latin typeface="Arial"/>
                <a:cs typeface="Arial"/>
                <a:hlinkClick r:id="rId5"/>
              </a:rPr>
              <a:t>www.facebook.com/WWDA.Australia</a:t>
            </a:r>
            <a:endParaRPr lang="en-AU" sz="1600" dirty="0">
              <a:latin typeface="Arial"/>
              <a:cs typeface="Arial"/>
            </a:endParaRPr>
          </a:p>
          <a:p>
            <a:pPr algn="ctr"/>
            <a:r>
              <a:rPr lang="en-AU" sz="1600" dirty="0">
                <a:latin typeface="Arial"/>
                <a:cs typeface="Arial"/>
              </a:rPr>
              <a:t>Twitter: </a:t>
            </a:r>
            <a:r>
              <a:rPr lang="en-AU" sz="1600" u="sng" dirty="0">
                <a:latin typeface="Arial"/>
                <a:cs typeface="Arial"/>
                <a:hlinkClick r:id="rId6"/>
              </a:rPr>
              <a:t>https://twitter.com/WWDA_AU</a:t>
            </a:r>
            <a:endParaRPr lang="en-AU" sz="1600" dirty="0">
              <a:latin typeface="Arial"/>
              <a:cs typeface="Arial"/>
            </a:endParaRPr>
          </a:p>
          <a:p>
            <a:pPr algn="ctr"/>
            <a:r>
              <a:rPr lang="en-AU" sz="1600" dirty="0">
                <a:latin typeface="Arial"/>
                <a:cs typeface="Arial"/>
              </a:rPr>
              <a:t>Contact: Carolyn Frohmader (Executive Director)</a:t>
            </a:r>
          </a:p>
          <a:p>
            <a:pPr algn="ctr"/>
            <a:r>
              <a:rPr lang="en-AU" dirty="0">
                <a:latin typeface="Arial"/>
                <a:cs typeface="Arial"/>
              </a:rPr>
              <a:t> </a:t>
            </a:r>
          </a:p>
          <a:p>
            <a:pPr algn="ctr"/>
            <a:r>
              <a:rPr lang="en-AU" sz="1600" b="1" dirty="0">
                <a:latin typeface="Arial"/>
                <a:cs typeface="Arial"/>
              </a:rPr>
              <a:t>©</a:t>
            </a:r>
            <a:r>
              <a:rPr lang="en-AU" sz="1600" dirty="0">
                <a:latin typeface="Arial"/>
                <a:cs typeface="Arial"/>
              </a:rPr>
              <a:t> Copyright 2016. Women With Disabilities Australia (WWDA) Inc.</a:t>
            </a:r>
          </a:p>
        </p:txBody>
      </p:sp>
    </p:spTree>
    <p:extLst>
      <p:ext uri="{BB962C8B-B14F-4D97-AF65-F5344CB8AC3E}">
        <p14:creationId xmlns:p14="http://schemas.microsoft.com/office/powerpoint/2010/main" val="224936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182" y="4765679"/>
            <a:ext cx="4949151" cy="1754327"/>
          </a:xfrm>
          <a:prstGeom prst="rect">
            <a:avLst/>
          </a:prstGeom>
        </p:spPr>
        <p:txBody>
          <a:bodyPr wrap="square">
            <a:spAutoFit/>
          </a:bodyPr>
          <a:lstStyle/>
          <a:p>
            <a:pPr algn="just"/>
            <a:r>
              <a:rPr lang="en-US" dirty="0" smtClean="0">
                <a:latin typeface="Arial"/>
                <a:cs typeface="Arial"/>
              </a:rPr>
              <a:t>WWDA’s work at all levels illustrates that women and girls with disability are best positioned to identify and </a:t>
            </a:r>
            <a:r>
              <a:rPr lang="en-US" b="1" dirty="0" smtClean="0">
                <a:latin typeface="Arial"/>
                <a:cs typeface="Arial"/>
              </a:rPr>
              <a:t>determine their own rights</a:t>
            </a:r>
            <a:r>
              <a:rPr lang="en-US" dirty="0" smtClean="0">
                <a:latin typeface="Arial"/>
                <a:cs typeface="Arial"/>
              </a:rPr>
              <a:t>, needs, will and preferences and to make decisions concerning their circumstances and conditions. </a:t>
            </a:r>
          </a:p>
        </p:txBody>
      </p:sp>
      <p:pic>
        <p:nvPicPr>
          <p:cNvPr id="3" name="Picture 2" descr="WWDA Logo_Reduce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494" y="61576"/>
            <a:ext cx="3952748" cy="2062788"/>
          </a:xfrm>
          <a:prstGeom prst="rect">
            <a:avLst/>
          </a:prstGeom>
        </p:spPr>
      </p:pic>
      <p:pic>
        <p:nvPicPr>
          <p:cNvPr id="4" name="Picture 3" descr="Nat_Forum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833" y="3594485"/>
            <a:ext cx="3823167" cy="3263515"/>
          </a:xfrm>
          <a:prstGeom prst="rect">
            <a:avLst/>
          </a:prstGeom>
        </p:spPr>
      </p:pic>
      <p:sp>
        <p:nvSpPr>
          <p:cNvPr id="5" name="TextBox 4"/>
          <p:cNvSpPr txBox="1"/>
          <p:nvPr/>
        </p:nvSpPr>
        <p:spPr>
          <a:xfrm>
            <a:off x="300183" y="2162849"/>
            <a:ext cx="8397392" cy="1200329"/>
          </a:xfrm>
          <a:prstGeom prst="rect">
            <a:avLst/>
          </a:prstGeom>
          <a:noFill/>
        </p:spPr>
        <p:txBody>
          <a:bodyPr wrap="square" rtlCol="0">
            <a:spAutoFit/>
          </a:bodyPr>
          <a:lstStyle/>
          <a:p>
            <a:pPr algn="just"/>
            <a:r>
              <a:rPr lang="en-US" dirty="0" smtClean="0">
                <a:latin typeface="Arial"/>
                <a:cs typeface="Arial"/>
              </a:rPr>
              <a:t>Women With Disabilities Australia (WWDA) is the award winning, national Disabled People’s Organisation (DPO) for women and girls with all types of disability in Australia. WWDA operates as a transnational human rights organisation and is run </a:t>
            </a:r>
            <a:r>
              <a:rPr lang="en-US" b="1" dirty="0" smtClean="0">
                <a:latin typeface="Arial"/>
                <a:cs typeface="Arial"/>
              </a:rPr>
              <a:t>by</a:t>
            </a:r>
            <a:r>
              <a:rPr lang="en-US" dirty="0" smtClean="0">
                <a:latin typeface="Arial"/>
                <a:cs typeface="Arial"/>
              </a:rPr>
              <a:t> women with disability, </a:t>
            </a:r>
            <a:r>
              <a:rPr lang="en-US" b="1" dirty="0" smtClean="0">
                <a:latin typeface="Arial"/>
                <a:cs typeface="Arial"/>
              </a:rPr>
              <a:t>for</a:t>
            </a:r>
            <a:r>
              <a:rPr lang="en-US" dirty="0" smtClean="0">
                <a:latin typeface="Arial"/>
                <a:cs typeface="Arial"/>
              </a:rPr>
              <a:t> women with disability.</a:t>
            </a:r>
            <a:endParaRPr lang="en-US" dirty="0" smtClean="0">
              <a:latin typeface="Arial"/>
              <a:cs typeface="Arial"/>
            </a:endParaRPr>
          </a:p>
        </p:txBody>
      </p:sp>
      <p:sp>
        <p:nvSpPr>
          <p:cNvPr id="6" name="TextBox 5"/>
          <p:cNvSpPr txBox="1"/>
          <p:nvPr/>
        </p:nvSpPr>
        <p:spPr>
          <a:xfrm>
            <a:off x="300184" y="3480102"/>
            <a:ext cx="4949150" cy="1200329"/>
          </a:xfrm>
          <a:prstGeom prst="rect">
            <a:avLst/>
          </a:prstGeom>
          <a:noFill/>
        </p:spPr>
        <p:txBody>
          <a:bodyPr wrap="square" rtlCol="0">
            <a:spAutoFit/>
          </a:bodyPr>
          <a:lstStyle/>
          <a:p>
            <a:pPr algn="just"/>
            <a:r>
              <a:rPr lang="en-US" dirty="0" smtClean="0">
                <a:latin typeface="Arial"/>
                <a:cs typeface="Arial"/>
              </a:rPr>
              <a:t>WWDA’s work is grounded in a </a:t>
            </a:r>
            <a:r>
              <a:rPr lang="en-US" b="1" dirty="0" smtClean="0">
                <a:latin typeface="Arial"/>
                <a:cs typeface="Arial"/>
              </a:rPr>
              <a:t>human rights framework</a:t>
            </a:r>
            <a:r>
              <a:rPr lang="en-US" dirty="0" smtClean="0">
                <a:latin typeface="Arial"/>
                <a:cs typeface="Arial"/>
              </a:rPr>
              <a:t> which links gender and disability issues to a full range of civil, political, economic, social and cultural rights. </a:t>
            </a:r>
            <a:endParaRPr lang="en-US" dirty="0">
              <a:latin typeface="Arial"/>
              <a:cs typeface="Arial"/>
            </a:endParaRPr>
          </a:p>
        </p:txBody>
      </p:sp>
    </p:spTree>
    <p:extLst>
      <p:ext uri="{BB962C8B-B14F-4D97-AF65-F5344CB8AC3E}">
        <p14:creationId xmlns:p14="http://schemas.microsoft.com/office/powerpoint/2010/main" val="31598976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300182"/>
            <a:ext cx="8805333" cy="584776"/>
          </a:xfrm>
          <a:prstGeom prst="rect">
            <a:avLst/>
          </a:prstGeom>
          <a:noFill/>
        </p:spPr>
        <p:txBody>
          <a:bodyPr wrap="square" rtlCol="0">
            <a:spAutoFit/>
          </a:bodyPr>
          <a:lstStyle/>
          <a:p>
            <a:pPr algn="ctr"/>
            <a:r>
              <a:rPr lang="en-US" sz="3200" b="1" dirty="0" smtClean="0">
                <a:solidFill>
                  <a:srgbClr val="660066"/>
                </a:solidFill>
                <a:latin typeface="Arial"/>
                <a:cs typeface="Arial"/>
              </a:rPr>
              <a:t>Status of Women with Disability in Australia</a:t>
            </a:r>
            <a:endParaRPr lang="en-US" sz="3200" b="1" dirty="0">
              <a:solidFill>
                <a:srgbClr val="660066"/>
              </a:solidFill>
              <a:latin typeface="Arial"/>
              <a:cs typeface="Arial"/>
            </a:endParaRPr>
          </a:p>
        </p:txBody>
      </p:sp>
      <p:sp>
        <p:nvSpPr>
          <p:cNvPr id="3" name="TextBox 2"/>
          <p:cNvSpPr txBox="1"/>
          <p:nvPr/>
        </p:nvSpPr>
        <p:spPr>
          <a:xfrm>
            <a:off x="384848" y="1575444"/>
            <a:ext cx="8451272" cy="369332"/>
          </a:xfrm>
          <a:prstGeom prst="rect">
            <a:avLst/>
          </a:prstGeom>
          <a:noFill/>
        </p:spPr>
        <p:txBody>
          <a:bodyPr wrap="square" rtlCol="0">
            <a:spAutoFit/>
          </a:bodyPr>
          <a:lstStyle/>
          <a:p>
            <a:pPr marL="285750" indent="-285750">
              <a:buFont typeface="Arial"/>
              <a:buChar char="•"/>
            </a:pPr>
            <a:r>
              <a:rPr lang="en-US" dirty="0" smtClean="0">
                <a:latin typeface="Arial"/>
                <a:cs typeface="Arial"/>
              </a:rPr>
              <a:t>Experience </a:t>
            </a:r>
            <a:r>
              <a:rPr lang="en-US" dirty="0" smtClean="0">
                <a:latin typeface="Arial"/>
                <a:cs typeface="Arial"/>
              </a:rPr>
              <a:t>extreme levels of </a:t>
            </a:r>
            <a:r>
              <a:rPr lang="en-US" dirty="0" smtClean="0">
                <a:latin typeface="Arial"/>
                <a:cs typeface="Arial"/>
              </a:rPr>
              <a:t>all forms of violence and abuse. </a:t>
            </a:r>
            <a:endParaRPr lang="en-US" dirty="0">
              <a:latin typeface="Arial"/>
              <a:cs typeface="Arial"/>
            </a:endParaRPr>
          </a:p>
        </p:txBody>
      </p:sp>
      <p:sp>
        <p:nvSpPr>
          <p:cNvPr id="4" name="TextBox 3"/>
          <p:cNvSpPr txBox="1"/>
          <p:nvPr/>
        </p:nvSpPr>
        <p:spPr>
          <a:xfrm>
            <a:off x="384848" y="1122617"/>
            <a:ext cx="8458969" cy="369332"/>
          </a:xfrm>
          <a:prstGeom prst="rect">
            <a:avLst/>
          </a:prstGeom>
          <a:noFill/>
        </p:spPr>
        <p:txBody>
          <a:bodyPr wrap="square" rtlCol="0">
            <a:spAutoFit/>
          </a:bodyPr>
          <a:lstStyle/>
          <a:p>
            <a:pPr marL="285750" indent="-285750">
              <a:buFont typeface="Arial"/>
              <a:buChar char="•"/>
            </a:pPr>
            <a:r>
              <a:rPr lang="en-US" dirty="0" smtClean="0">
                <a:latin typeface="Arial"/>
                <a:cs typeface="Arial"/>
              </a:rPr>
              <a:t>2.1 million women and girls with disability (20% of the female population). </a:t>
            </a:r>
            <a:endParaRPr lang="en-US" dirty="0">
              <a:latin typeface="Arial"/>
              <a:cs typeface="Arial"/>
            </a:endParaRPr>
          </a:p>
        </p:txBody>
      </p:sp>
      <p:sp>
        <p:nvSpPr>
          <p:cNvPr id="5" name="TextBox 4"/>
          <p:cNvSpPr txBox="1"/>
          <p:nvPr/>
        </p:nvSpPr>
        <p:spPr>
          <a:xfrm>
            <a:off x="384848" y="2034583"/>
            <a:ext cx="8237297" cy="923330"/>
          </a:xfrm>
          <a:prstGeom prst="rect">
            <a:avLst/>
          </a:prstGeom>
          <a:noFill/>
        </p:spPr>
        <p:txBody>
          <a:bodyPr wrap="square" rtlCol="0">
            <a:spAutoFit/>
          </a:bodyPr>
          <a:lstStyle/>
          <a:p>
            <a:pPr marL="285750" indent="-285750">
              <a:buFont typeface="Arial"/>
              <a:buChar char="•"/>
            </a:pPr>
            <a:r>
              <a:rPr lang="en-US" dirty="0" smtClean="0">
                <a:latin typeface="Arial"/>
                <a:cs typeface="Arial"/>
              </a:rPr>
              <a:t>Exposed to and experience egregious violations of sexual and reproductive rights including forced sterilisation, forced abortion, and forced contraception.  </a:t>
            </a:r>
            <a:endParaRPr lang="en-US" dirty="0">
              <a:latin typeface="Arial"/>
              <a:cs typeface="Arial"/>
            </a:endParaRPr>
          </a:p>
        </p:txBody>
      </p:sp>
      <p:sp>
        <p:nvSpPr>
          <p:cNvPr id="6" name="TextBox 5"/>
          <p:cNvSpPr txBox="1"/>
          <p:nvPr/>
        </p:nvSpPr>
        <p:spPr>
          <a:xfrm>
            <a:off x="384848" y="2983281"/>
            <a:ext cx="8237297"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Subjected to unregulated or under-regulated restrictive interventions and practices.  </a:t>
            </a:r>
            <a:endParaRPr lang="en-US" dirty="0">
              <a:latin typeface="Arial"/>
              <a:cs typeface="Arial"/>
            </a:endParaRPr>
          </a:p>
        </p:txBody>
      </p:sp>
      <p:sp>
        <p:nvSpPr>
          <p:cNvPr id="7" name="TextBox 6"/>
          <p:cNvSpPr txBox="1"/>
          <p:nvPr/>
        </p:nvSpPr>
        <p:spPr>
          <a:xfrm>
            <a:off x="384848" y="3717528"/>
            <a:ext cx="8328120"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Ten times more likely than other parents to have a child removed from their care by authorities on the basis of the mother’s disability</a:t>
            </a:r>
            <a:endParaRPr lang="en-US" dirty="0">
              <a:latin typeface="Arial"/>
              <a:cs typeface="Arial"/>
            </a:endParaRPr>
          </a:p>
        </p:txBody>
      </p:sp>
      <p:sp>
        <p:nvSpPr>
          <p:cNvPr id="9" name="TextBox 8"/>
          <p:cNvSpPr txBox="1"/>
          <p:nvPr/>
        </p:nvSpPr>
        <p:spPr>
          <a:xfrm>
            <a:off x="384848" y="4526248"/>
            <a:ext cx="8121842"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More than half of all women incarcerated in Australian prisons have a diagnosed psychosocial disability and a history of sexual victimisation.</a:t>
            </a:r>
            <a:endParaRPr lang="en-US" dirty="0">
              <a:latin typeface="Arial"/>
              <a:cs typeface="Arial"/>
            </a:endParaRPr>
          </a:p>
        </p:txBody>
      </p:sp>
      <p:sp>
        <p:nvSpPr>
          <p:cNvPr id="10" name="TextBox 9"/>
          <p:cNvSpPr txBox="1"/>
          <p:nvPr/>
        </p:nvSpPr>
        <p:spPr>
          <a:xfrm>
            <a:off x="384848" y="5372592"/>
            <a:ext cx="8089513" cy="369332"/>
          </a:xfrm>
          <a:prstGeom prst="rect">
            <a:avLst/>
          </a:prstGeom>
          <a:noFill/>
        </p:spPr>
        <p:txBody>
          <a:bodyPr wrap="square" rtlCol="0">
            <a:spAutoFit/>
          </a:bodyPr>
          <a:lstStyle/>
          <a:p>
            <a:pPr marL="285750" indent="-285750">
              <a:buFont typeface="Arial"/>
              <a:buChar char="•"/>
            </a:pPr>
            <a:r>
              <a:rPr lang="en-US" dirty="0" smtClean="0">
                <a:latin typeface="Arial"/>
                <a:cs typeface="Arial"/>
              </a:rPr>
              <a:t>More likely to live in poverty than people in the general population</a:t>
            </a:r>
            <a:endParaRPr lang="en-US" dirty="0">
              <a:latin typeface="Arial"/>
              <a:cs typeface="Arial"/>
            </a:endParaRPr>
          </a:p>
        </p:txBody>
      </p:sp>
      <p:sp>
        <p:nvSpPr>
          <p:cNvPr id="11" name="TextBox 10"/>
          <p:cNvSpPr txBox="1"/>
          <p:nvPr/>
        </p:nvSpPr>
        <p:spPr>
          <a:xfrm>
            <a:off x="384848" y="5896093"/>
            <a:ext cx="8228059"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Remain largely excluded from, decision-making, participation and advocacy processes. </a:t>
            </a:r>
            <a:endParaRPr lang="en-US" dirty="0">
              <a:latin typeface="Arial"/>
              <a:cs typeface="Arial"/>
            </a:endParaRPr>
          </a:p>
        </p:txBody>
      </p:sp>
    </p:spTree>
    <p:extLst>
      <p:ext uri="{BB962C8B-B14F-4D97-AF65-F5344CB8AC3E}">
        <p14:creationId xmlns:p14="http://schemas.microsoft.com/office/powerpoint/2010/main" val="233153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939" y="300182"/>
            <a:ext cx="8805333" cy="1384995"/>
          </a:xfrm>
          <a:prstGeom prst="rect">
            <a:avLst/>
          </a:prstGeom>
          <a:noFill/>
        </p:spPr>
        <p:txBody>
          <a:bodyPr wrap="square" rtlCol="0">
            <a:spAutoFit/>
          </a:bodyPr>
          <a:lstStyle/>
          <a:p>
            <a:pPr algn="ctr"/>
            <a:r>
              <a:rPr lang="en-US" sz="2800" b="1" dirty="0" smtClean="0">
                <a:solidFill>
                  <a:srgbClr val="660066"/>
                </a:solidFill>
                <a:latin typeface="Arial"/>
                <a:cs typeface="Arial"/>
              </a:rPr>
              <a:t>How WWDA utilises a holistic human rights framework to advance the rights of women and girls with disability</a:t>
            </a:r>
            <a:endParaRPr lang="en-US" sz="2800" b="1" dirty="0">
              <a:solidFill>
                <a:srgbClr val="660066"/>
              </a:solidFill>
              <a:latin typeface="Arial"/>
              <a:cs typeface="Arial"/>
            </a:endParaRPr>
          </a:p>
        </p:txBody>
      </p:sp>
      <p:sp>
        <p:nvSpPr>
          <p:cNvPr id="4" name="TextBox 3"/>
          <p:cNvSpPr txBox="1"/>
          <p:nvPr/>
        </p:nvSpPr>
        <p:spPr>
          <a:xfrm>
            <a:off x="346363" y="2439816"/>
            <a:ext cx="5757334" cy="369332"/>
          </a:xfrm>
          <a:prstGeom prst="rect">
            <a:avLst/>
          </a:prstGeom>
          <a:noFill/>
        </p:spPr>
        <p:txBody>
          <a:bodyPr wrap="square" rtlCol="0">
            <a:spAutoFit/>
          </a:bodyPr>
          <a:lstStyle/>
          <a:p>
            <a:r>
              <a:rPr lang="en-AU" dirty="0" smtClean="0">
                <a:latin typeface="Arial"/>
                <a:cs typeface="Arial"/>
              </a:rPr>
              <a:t>2.	Using </a:t>
            </a:r>
            <a:r>
              <a:rPr lang="en-AU" dirty="0">
                <a:latin typeface="Arial"/>
                <a:cs typeface="Arial"/>
              </a:rPr>
              <a:t>Treaty Body General Comments</a:t>
            </a:r>
            <a:r>
              <a:rPr lang="en-AU" dirty="0" smtClean="0">
                <a:effectLst/>
                <a:latin typeface="Arial"/>
                <a:cs typeface="Arial"/>
              </a:rPr>
              <a:t> </a:t>
            </a:r>
            <a:endParaRPr lang="en-US" dirty="0">
              <a:latin typeface="Arial"/>
              <a:cs typeface="Arial"/>
            </a:endParaRPr>
          </a:p>
        </p:txBody>
      </p:sp>
      <p:sp>
        <p:nvSpPr>
          <p:cNvPr id="5" name="Rectangle 4"/>
          <p:cNvSpPr/>
          <p:nvPr/>
        </p:nvSpPr>
        <p:spPr>
          <a:xfrm>
            <a:off x="346363" y="1878909"/>
            <a:ext cx="8505152" cy="369332"/>
          </a:xfrm>
          <a:prstGeom prst="rect">
            <a:avLst/>
          </a:prstGeom>
        </p:spPr>
        <p:txBody>
          <a:bodyPr wrap="square">
            <a:spAutoFit/>
          </a:bodyPr>
          <a:lstStyle/>
          <a:p>
            <a:r>
              <a:rPr lang="en-AU" dirty="0" smtClean="0">
                <a:latin typeface="Arial"/>
                <a:cs typeface="Arial"/>
              </a:rPr>
              <a:t>1.	Using </a:t>
            </a:r>
            <a:r>
              <a:rPr lang="en-AU" dirty="0">
                <a:latin typeface="Arial"/>
                <a:cs typeface="Arial"/>
              </a:rPr>
              <a:t>the full range of </a:t>
            </a:r>
            <a:r>
              <a:rPr lang="en-AU" dirty="0" smtClean="0">
                <a:latin typeface="Arial"/>
                <a:cs typeface="Arial"/>
              </a:rPr>
              <a:t>International Human Rights Treaties</a:t>
            </a:r>
            <a:endParaRPr lang="en-US" dirty="0">
              <a:latin typeface="Arial"/>
              <a:cs typeface="Arial"/>
            </a:endParaRPr>
          </a:p>
        </p:txBody>
      </p:sp>
      <p:sp>
        <p:nvSpPr>
          <p:cNvPr id="6" name="TextBox 5"/>
          <p:cNvSpPr txBox="1"/>
          <p:nvPr/>
        </p:nvSpPr>
        <p:spPr>
          <a:xfrm>
            <a:off x="346363" y="3024909"/>
            <a:ext cx="6680970" cy="369332"/>
          </a:xfrm>
          <a:prstGeom prst="rect">
            <a:avLst/>
          </a:prstGeom>
          <a:noFill/>
        </p:spPr>
        <p:txBody>
          <a:bodyPr wrap="square" rtlCol="0">
            <a:spAutoFit/>
          </a:bodyPr>
          <a:lstStyle/>
          <a:p>
            <a:r>
              <a:rPr lang="en-AU" dirty="0" smtClean="0">
                <a:latin typeface="Arial"/>
                <a:cs typeface="Arial"/>
              </a:rPr>
              <a:t>3.	Shadow </a:t>
            </a:r>
            <a:r>
              <a:rPr lang="en-AU" dirty="0">
                <a:latin typeface="Arial"/>
                <a:cs typeface="Arial"/>
              </a:rPr>
              <a:t>Reporting</a:t>
            </a:r>
            <a:r>
              <a:rPr lang="en-AU" dirty="0" smtClean="0">
                <a:effectLst/>
                <a:latin typeface="Arial"/>
                <a:cs typeface="Arial"/>
              </a:rPr>
              <a:t> </a:t>
            </a:r>
            <a:endParaRPr lang="en-US" dirty="0">
              <a:latin typeface="Arial"/>
              <a:cs typeface="Arial"/>
            </a:endParaRPr>
          </a:p>
        </p:txBody>
      </p:sp>
      <p:sp>
        <p:nvSpPr>
          <p:cNvPr id="7" name="TextBox 6"/>
          <p:cNvSpPr txBox="1"/>
          <p:nvPr/>
        </p:nvSpPr>
        <p:spPr>
          <a:xfrm>
            <a:off x="346363" y="3563819"/>
            <a:ext cx="7658485" cy="369332"/>
          </a:xfrm>
          <a:prstGeom prst="rect">
            <a:avLst/>
          </a:prstGeom>
          <a:noFill/>
        </p:spPr>
        <p:txBody>
          <a:bodyPr wrap="square" rtlCol="0">
            <a:spAutoFit/>
          </a:bodyPr>
          <a:lstStyle/>
          <a:p>
            <a:r>
              <a:rPr lang="en-AU" dirty="0" smtClean="0">
                <a:latin typeface="Arial"/>
                <a:cs typeface="Arial"/>
              </a:rPr>
              <a:t>4.	NGO </a:t>
            </a:r>
            <a:r>
              <a:rPr lang="en-AU" dirty="0">
                <a:latin typeface="Arial"/>
                <a:cs typeface="Arial"/>
              </a:rPr>
              <a:t>Delegations to UN Treaty Body Compliance Reviews</a:t>
            </a:r>
            <a:r>
              <a:rPr lang="en-AU" dirty="0" smtClean="0">
                <a:effectLst/>
                <a:latin typeface="Arial"/>
                <a:cs typeface="Arial"/>
              </a:rPr>
              <a:t> </a:t>
            </a:r>
            <a:endParaRPr lang="en-US" dirty="0">
              <a:latin typeface="Arial"/>
              <a:cs typeface="Arial"/>
            </a:endParaRPr>
          </a:p>
        </p:txBody>
      </p:sp>
      <p:sp>
        <p:nvSpPr>
          <p:cNvPr id="8" name="TextBox 7"/>
          <p:cNvSpPr txBox="1"/>
          <p:nvPr/>
        </p:nvSpPr>
        <p:spPr>
          <a:xfrm>
            <a:off x="346363" y="4133273"/>
            <a:ext cx="7612303" cy="369332"/>
          </a:xfrm>
          <a:prstGeom prst="rect">
            <a:avLst/>
          </a:prstGeom>
          <a:noFill/>
        </p:spPr>
        <p:txBody>
          <a:bodyPr wrap="square" rtlCol="0">
            <a:spAutoFit/>
          </a:bodyPr>
          <a:lstStyle/>
          <a:p>
            <a:r>
              <a:rPr lang="en-US" dirty="0" smtClean="0">
                <a:latin typeface="Arial"/>
                <a:cs typeface="Arial"/>
              </a:rPr>
              <a:t>5.	Working with the UN Special Procedures</a:t>
            </a:r>
            <a:endParaRPr lang="en-US" dirty="0">
              <a:latin typeface="Arial"/>
              <a:cs typeface="Arial"/>
            </a:endParaRPr>
          </a:p>
        </p:txBody>
      </p:sp>
      <p:sp>
        <p:nvSpPr>
          <p:cNvPr id="9" name="TextBox 8"/>
          <p:cNvSpPr txBox="1"/>
          <p:nvPr/>
        </p:nvSpPr>
        <p:spPr>
          <a:xfrm>
            <a:off x="346363" y="4718242"/>
            <a:ext cx="7412182" cy="369332"/>
          </a:xfrm>
          <a:prstGeom prst="rect">
            <a:avLst/>
          </a:prstGeom>
          <a:noFill/>
        </p:spPr>
        <p:txBody>
          <a:bodyPr wrap="square" rtlCol="0">
            <a:spAutoFit/>
          </a:bodyPr>
          <a:lstStyle/>
          <a:p>
            <a:r>
              <a:rPr lang="en-US" dirty="0" smtClean="0">
                <a:latin typeface="Arial"/>
                <a:cs typeface="Arial"/>
              </a:rPr>
              <a:t>6.	Using the UN Charter Based Bodies</a:t>
            </a:r>
            <a:endParaRPr lang="en-US" dirty="0">
              <a:latin typeface="Arial"/>
              <a:cs typeface="Arial"/>
            </a:endParaRPr>
          </a:p>
        </p:txBody>
      </p:sp>
      <p:sp>
        <p:nvSpPr>
          <p:cNvPr id="10" name="TextBox 9"/>
          <p:cNvSpPr txBox="1"/>
          <p:nvPr/>
        </p:nvSpPr>
        <p:spPr>
          <a:xfrm>
            <a:off x="346363" y="5203258"/>
            <a:ext cx="8012546" cy="646331"/>
          </a:xfrm>
          <a:prstGeom prst="rect">
            <a:avLst/>
          </a:prstGeom>
          <a:noFill/>
        </p:spPr>
        <p:txBody>
          <a:bodyPr wrap="square" rtlCol="0">
            <a:spAutoFit/>
          </a:bodyPr>
          <a:lstStyle/>
          <a:p>
            <a:r>
              <a:rPr lang="en-AU" dirty="0" smtClean="0">
                <a:latin typeface="Arial"/>
                <a:cs typeface="Arial"/>
              </a:rPr>
              <a:t>7.	Forming </a:t>
            </a:r>
            <a:r>
              <a:rPr lang="en-AU" dirty="0">
                <a:latin typeface="Arial"/>
                <a:cs typeface="Arial"/>
              </a:rPr>
              <a:t>strategic alliances, building coalitions and working </a:t>
            </a:r>
            <a:r>
              <a:rPr lang="en-AU" dirty="0" smtClean="0">
                <a:latin typeface="Arial"/>
                <a:cs typeface="Arial"/>
              </a:rPr>
              <a:t>	collaboratively</a:t>
            </a:r>
            <a:r>
              <a:rPr lang="en-AU" dirty="0" smtClean="0">
                <a:effectLst/>
              </a:rPr>
              <a:t> </a:t>
            </a:r>
            <a:endParaRPr lang="en-US" dirty="0"/>
          </a:p>
        </p:txBody>
      </p:sp>
      <p:sp>
        <p:nvSpPr>
          <p:cNvPr id="11" name="TextBox 10"/>
          <p:cNvSpPr txBox="1"/>
          <p:nvPr/>
        </p:nvSpPr>
        <p:spPr>
          <a:xfrm>
            <a:off x="346363" y="5918970"/>
            <a:ext cx="7212060" cy="369332"/>
          </a:xfrm>
          <a:prstGeom prst="rect">
            <a:avLst/>
          </a:prstGeom>
          <a:noFill/>
        </p:spPr>
        <p:txBody>
          <a:bodyPr wrap="square" rtlCol="0">
            <a:spAutoFit/>
          </a:bodyPr>
          <a:lstStyle/>
          <a:p>
            <a:r>
              <a:rPr lang="en-US" dirty="0" smtClean="0">
                <a:latin typeface="Arial"/>
                <a:cs typeface="Arial"/>
              </a:rPr>
              <a:t>8.	Monitoring Developments</a:t>
            </a:r>
            <a:endParaRPr lang="en-US" dirty="0">
              <a:latin typeface="Arial"/>
              <a:cs typeface="Arial"/>
            </a:endParaRPr>
          </a:p>
        </p:txBody>
      </p:sp>
    </p:spTree>
    <p:extLst>
      <p:ext uri="{BB962C8B-B14F-4D97-AF65-F5344CB8AC3E}">
        <p14:creationId xmlns:p14="http://schemas.microsoft.com/office/powerpoint/2010/main" val="173242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161636"/>
            <a:ext cx="8805333" cy="954107"/>
          </a:xfrm>
          <a:prstGeom prst="rect">
            <a:avLst/>
          </a:prstGeom>
          <a:noFill/>
        </p:spPr>
        <p:txBody>
          <a:bodyPr wrap="square" rtlCol="0">
            <a:spAutoFit/>
          </a:bodyPr>
          <a:lstStyle/>
          <a:p>
            <a:pPr algn="ctr"/>
            <a:r>
              <a:rPr lang="en-US" sz="2800" b="1" dirty="0" smtClean="0">
                <a:solidFill>
                  <a:srgbClr val="660066"/>
                </a:solidFill>
                <a:latin typeface="Arial"/>
                <a:cs typeface="Arial"/>
              </a:rPr>
              <a:t>1. Using the full range of International Human Rights Treaties to which Australia is a party</a:t>
            </a:r>
            <a:endParaRPr lang="en-US" sz="2800" b="1" dirty="0">
              <a:solidFill>
                <a:srgbClr val="660066"/>
              </a:solidFill>
              <a:latin typeface="Arial"/>
              <a:cs typeface="Arial"/>
            </a:endParaRPr>
          </a:p>
        </p:txBody>
      </p:sp>
      <p:sp>
        <p:nvSpPr>
          <p:cNvPr id="3" name="TextBox 2"/>
          <p:cNvSpPr txBox="1"/>
          <p:nvPr/>
        </p:nvSpPr>
        <p:spPr>
          <a:xfrm>
            <a:off x="323272" y="1208424"/>
            <a:ext cx="8551333"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Australia is a signatory to seven core international human rights treaties, all of which create obligations to promote equality and denounce discrimination.</a:t>
            </a:r>
            <a:endParaRPr lang="en-US" dirty="0">
              <a:latin typeface="Arial"/>
              <a:cs typeface="Arial"/>
            </a:endParaRPr>
          </a:p>
        </p:txBody>
      </p:sp>
      <p:sp>
        <p:nvSpPr>
          <p:cNvPr id="4" name="TextBox 3"/>
          <p:cNvSpPr txBox="1"/>
          <p:nvPr/>
        </p:nvSpPr>
        <p:spPr>
          <a:xfrm>
            <a:off x="323271" y="2007369"/>
            <a:ext cx="8551333"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WWDA’s work utilises and is framed by, these seven international human rights treaties.</a:t>
            </a:r>
            <a:endParaRPr lang="en-US" dirty="0">
              <a:latin typeface="Arial"/>
              <a:cs typeface="Arial"/>
            </a:endParaRPr>
          </a:p>
        </p:txBody>
      </p:sp>
      <p:sp>
        <p:nvSpPr>
          <p:cNvPr id="5" name="TextBox 4"/>
          <p:cNvSpPr txBox="1"/>
          <p:nvPr/>
        </p:nvSpPr>
        <p:spPr>
          <a:xfrm>
            <a:off x="323272" y="2732424"/>
            <a:ext cx="8551332" cy="923330"/>
          </a:xfrm>
          <a:prstGeom prst="rect">
            <a:avLst/>
          </a:prstGeom>
          <a:noFill/>
        </p:spPr>
        <p:txBody>
          <a:bodyPr wrap="square" rtlCol="0">
            <a:spAutoFit/>
          </a:bodyPr>
          <a:lstStyle/>
          <a:p>
            <a:pPr marL="285750" indent="-285750">
              <a:buFont typeface="Arial"/>
              <a:buChar char="•"/>
            </a:pPr>
            <a:r>
              <a:rPr lang="en-US" dirty="0" smtClean="0">
                <a:latin typeface="Arial"/>
                <a:cs typeface="Arial"/>
              </a:rPr>
              <a:t>Implementation of these treaties is not mutually exclusive. They should be viewed and implemented as complementary mechanisms through which to advance the rights of women and girls with disability.</a:t>
            </a:r>
            <a:endParaRPr lang="en-US" dirty="0">
              <a:latin typeface="Arial"/>
              <a:cs typeface="Arial"/>
            </a:endParaRPr>
          </a:p>
        </p:txBody>
      </p:sp>
      <p:sp>
        <p:nvSpPr>
          <p:cNvPr id="6" name="TextBox 5"/>
          <p:cNvSpPr txBox="1"/>
          <p:nvPr/>
        </p:nvSpPr>
        <p:spPr>
          <a:xfrm>
            <a:off x="323271" y="3745037"/>
            <a:ext cx="8551333" cy="1477328"/>
          </a:xfrm>
          <a:prstGeom prst="rect">
            <a:avLst/>
          </a:prstGeom>
          <a:noFill/>
        </p:spPr>
        <p:txBody>
          <a:bodyPr wrap="square" rtlCol="0">
            <a:spAutoFit/>
          </a:bodyPr>
          <a:lstStyle/>
          <a:p>
            <a:pPr marL="285750" indent="-285750">
              <a:buFont typeface="Arial"/>
              <a:buChar char="•"/>
            </a:pPr>
            <a:r>
              <a:rPr lang="en-US" dirty="0" smtClean="0">
                <a:latin typeface="Arial"/>
                <a:cs typeface="Arial"/>
              </a:rPr>
              <a:t>WWDA has made extensive use of the </a:t>
            </a:r>
            <a:r>
              <a:rPr lang="en-US" i="1" dirty="0" smtClean="0">
                <a:latin typeface="Arial"/>
                <a:cs typeface="Arial"/>
              </a:rPr>
              <a:t>Convention against Torture and Other Cruel, Inhuman or Degrading Treatment or Punishment </a:t>
            </a:r>
            <a:r>
              <a:rPr lang="en-US" dirty="0" smtClean="0">
                <a:latin typeface="Arial"/>
                <a:cs typeface="Arial"/>
              </a:rPr>
              <a:t>(CAT), to address sexual and reproductive rights violations (including forced sterilisation, forced abortion, and forced contraception) and other forms of violence against women with disability (such as forced ECT). </a:t>
            </a:r>
            <a:endParaRPr lang="en-US" dirty="0">
              <a:latin typeface="Arial"/>
              <a:cs typeface="Arial"/>
            </a:endParaRPr>
          </a:p>
        </p:txBody>
      </p:sp>
      <p:sp>
        <p:nvSpPr>
          <p:cNvPr id="7" name="TextBox 6"/>
          <p:cNvSpPr txBox="1"/>
          <p:nvPr/>
        </p:nvSpPr>
        <p:spPr>
          <a:xfrm>
            <a:off x="323271" y="5303702"/>
            <a:ext cx="8551333" cy="1200329"/>
          </a:xfrm>
          <a:prstGeom prst="rect">
            <a:avLst/>
          </a:prstGeom>
          <a:noFill/>
        </p:spPr>
        <p:txBody>
          <a:bodyPr wrap="square" rtlCol="0">
            <a:spAutoFit/>
          </a:bodyPr>
          <a:lstStyle/>
          <a:p>
            <a:pPr marL="285750" indent="-285750">
              <a:buFont typeface="Arial"/>
              <a:buChar char="•"/>
            </a:pPr>
            <a:r>
              <a:rPr lang="en-US" dirty="0" smtClean="0">
                <a:latin typeface="Arial"/>
                <a:cs typeface="Arial"/>
              </a:rPr>
              <a:t>CAT mandate has clarified that medical treatments of an intrusive and irreversible nature, when lacking a therapeutic purpose, may constitute torture or ill treatment when enforced or administered without the prior, free and informed consent of the person concerned</a:t>
            </a:r>
            <a:r>
              <a:rPr lang="en-US" dirty="0" smtClean="0">
                <a:latin typeface="Arial"/>
                <a:cs typeface="Arial"/>
              </a:rPr>
              <a:t>. </a:t>
            </a:r>
            <a:endParaRPr lang="en-US" dirty="0">
              <a:latin typeface="Arial"/>
              <a:cs typeface="Arial"/>
            </a:endParaRPr>
          </a:p>
        </p:txBody>
      </p:sp>
    </p:spTree>
    <p:extLst>
      <p:ext uri="{BB962C8B-B14F-4D97-AF65-F5344CB8AC3E}">
        <p14:creationId xmlns:p14="http://schemas.microsoft.com/office/powerpoint/2010/main" val="384346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41" y="119457"/>
            <a:ext cx="8928485" cy="954107"/>
          </a:xfrm>
          <a:prstGeom prst="rect">
            <a:avLst/>
          </a:prstGeom>
        </p:spPr>
        <p:txBody>
          <a:bodyPr wrap="square">
            <a:spAutoFit/>
          </a:bodyPr>
          <a:lstStyle/>
          <a:p>
            <a:pPr algn="ctr"/>
            <a:r>
              <a:rPr lang="en-US" sz="2800" b="1" dirty="0" smtClean="0">
                <a:solidFill>
                  <a:srgbClr val="660066"/>
                </a:solidFill>
                <a:latin typeface="Arial"/>
                <a:cs typeface="Arial"/>
              </a:rPr>
              <a:t>1. Using the full range of International Human Rights Treaties to which Australia is a party</a:t>
            </a:r>
            <a:endParaRPr lang="en-US" sz="2800" dirty="0"/>
          </a:p>
        </p:txBody>
      </p:sp>
      <p:sp>
        <p:nvSpPr>
          <p:cNvPr id="3" name="TextBox 2"/>
          <p:cNvSpPr txBox="1"/>
          <p:nvPr/>
        </p:nvSpPr>
        <p:spPr>
          <a:xfrm>
            <a:off x="246303" y="1331576"/>
            <a:ext cx="8643697" cy="2862323"/>
          </a:xfrm>
          <a:prstGeom prst="rect">
            <a:avLst/>
          </a:prstGeom>
          <a:noFill/>
        </p:spPr>
        <p:txBody>
          <a:bodyPr wrap="square" rtlCol="0">
            <a:spAutoFit/>
          </a:bodyPr>
          <a:lstStyle/>
          <a:p>
            <a:pPr marL="285750" indent="-285750">
              <a:buFont typeface="Arial"/>
              <a:buChar char="•"/>
            </a:pPr>
            <a:r>
              <a:rPr lang="en-US" dirty="0" smtClean="0">
                <a:latin typeface="Arial"/>
                <a:cs typeface="Arial"/>
              </a:rPr>
              <a:t>WWDA participates in the work of the CAT Committee and the work of the UN Special Rapporteur on Torture:</a:t>
            </a:r>
          </a:p>
          <a:p>
            <a:pPr marL="742950" lvl="1" indent="-285750">
              <a:buFont typeface="Arial"/>
              <a:buChar char="•"/>
            </a:pPr>
            <a:r>
              <a:rPr lang="en-US" dirty="0" smtClean="0">
                <a:latin typeface="Arial"/>
                <a:cs typeface="Arial"/>
              </a:rPr>
              <a:t>provision of Shadow Reports; </a:t>
            </a:r>
          </a:p>
          <a:p>
            <a:pPr marL="742950" lvl="1" indent="-285750">
              <a:buFont typeface="Arial"/>
              <a:buChar char="•"/>
            </a:pPr>
            <a:r>
              <a:rPr lang="en-US" dirty="0" smtClean="0">
                <a:latin typeface="Arial"/>
                <a:cs typeface="Arial"/>
              </a:rPr>
              <a:t>regularly provide copies of WWDA publications, letters, </a:t>
            </a:r>
          </a:p>
          <a:p>
            <a:pPr marL="742950" lvl="1" indent="-285750">
              <a:buFont typeface="Arial"/>
              <a:buChar char="•"/>
            </a:pPr>
            <a:r>
              <a:rPr lang="en-US" dirty="0" smtClean="0">
                <a:latin typeface="Arial"/>
                <a:cs typeface="Arial"/>
              </a:rPr>
              <a:t>member of the NGO delegation to the CAT Review of Australia;</a:t>
            </a:r>
          </a:p>
          <a:p>
            <a:pPr marL="742950" lvl="1" indent="-285750">
              <a:buFont typeface="Arial"/>
              <a:buChar char="•"/>
            </a:pPr>
            <a:r>
              <a:rPr lang="en-US" dirty="0" smtClean="0">
                <a:latin typeface="Arial"/>
                <a:cs typeface="Arial"/>
              </a:rPr>
              <a:t>met directly with individual Committee members;</a:t>
            </a:r>
          </a:p>
          <a:p>
            <a:pPr marL="742950" lvl="1" indent="-285750">
              <a:buFont typeface="Arial"/>
              <a:buChar char="•"/>
            </a:pPr>
            <a:r>
              <a:rPr lang="en-US" dirty="0" smtClean="0">
                <a:latin typeface="Arial"/>
                <a:cs typeface="Arial"/>
              </a:rPr>
              <a:t>lodging of formal complaint to Special </a:t>
            </a:r>
            <a:r>
              <a:rPr lang="en-US" dirty="0" smtClean="0">
                <a:latin typeface="Arial"/>
                <a:cs typeface="Arial"/>
              </a:rPr>
              <a:t>Rapporteur regarding forced sterilisation in Australia</a:t>
            </a:r>
            <a:r>
              <a:rPr lang="en-US" dirty="0" smtClean="0">
                <a:latin typeface="Arial"/>
                <a:cs typeface="Arial"/>
              </a:rPr>
              <a:t>;</a:t>
            </a:r>
          </a:p>
          <a:p>
            <a:pPr marL="742950" lvl="1" indent="-285750">
              <a:buFont typeface="Arial"/>
              <a:buChar char="•"/>
            </a:pPr>
            <a:r>
              <a:rPr lang="en-US" dirty="0" smtClean="0">
                <a:latin typeface="Arial"/>
                <a:cs typeface="Arial"/>
              </a:rPr>
              <a:t>providing draft Concluding observations;</a:t>
            </a:r>
          </a:p>
          <a:p>
            <a:pPr marL="742950" lvl="1" indent="-285750">
              <a:buFont typeface="Arial"/>
              <a:buChar char="•"/>
            </a:pPr>
            <a:r>
              <a:rPr lang="en-US" dirty="0" smtClean="0">
                <a:latin typeface="Arial"/>
                <a:cs typeface="Arial"/>
              </a:rPr>
              <a:t>Provision of Fact Sheets and lobbying materials </a:t>
            </a:r>
            <a:endParaRPr lang="en-US" dirty="0">
              <a:latin typeface="Arial"/>
              <a:cs typeface="Arial"/>
            </a:endParaRPr>
          </a:p>
        </p:txBody>
      </p:sp>
      <p:sp>
        <p:nvSpPr>
          <p:cNvPr id="4" name="TextBox 3"/>
          <p:cNvSpPr txBox="1"/>
          <p:nvPr/>
        </p:nvSpPr>
        <p:spPr>
          <a:xfrm>
            <a:off x="346364" y="4356485"/>
            <a:ext cx="8405091" cy="923330"/>
          </a:xfrm>
          <a:prstGeom prst="rect">
            <a:avLst/>
          </a:prstGeom>
          <a:noFill/>
        </p:spPr>
        <p:txBody>
          <a:bodyPr wrap="square" rtlCol="0">
            <a:spAutoFit/>
          </a:bodyPr>
          <a:lstStyle/>
          <a:p>
            <a:pPr marL="285750" indent="-285750" algn="just">
              <a:buFont typeface="Arial"/>
              <a:buChar char="•"/>
            </a:pPr>
            <a:r>
              <a:rPr lang="en-US" dirty="0" smtClean="0">
                <a:latin typeface="Arial"/>
                <a:cs typeface="Arial"/>
              </a:rPr>
              <a:t>Concluding Observations from the CAT Review of Australia in 2014, subsequently included strong and specific recommendations relating to violence against women with disability and forced sterilisation. </a:t>
            </a:r>
            <a:endParaRPr lang="en-US" dirty="0">
              <a:latin typeface="Arial"/>
              <a:cs typeface="Arial"/>
            </a:endParaRPr>
          </a:p>
        </p:txBody>
      </p:sp>
    </p:spTree>
    <p:extLst>
      <p:ext uri="{BB962C8B-B14F-4D97-AF65-F5344CB8AC3E}">
        <p14:creationId xmlns:p14="http://schemas.microsoft.com/office/powerpoint/2010/main" val="103610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161636"/>
            <a:ext cx="8805333" cy="523220"/>
          </a:xfrm>
          <a:prstGeom prst="rect">
            <a:avLst/>
          </a:prstGeom>
          <a:noFill/>
        </p:spPr>
        <p:txBody>
          <a:bodyPr wrap="square" rtlCol="0">
            <a:spAutoFit/>
          </a:bodyPr>
          <a:lstStyle/>
          <a:p>
            <a:pPr algn="ctr"/>
            <a:r>
              <a:rPr lang="en-US" sz="2800" b="1" dirty="0" smtClean="0">
                <a:solidFill>
                  <a:srgbClr val="660066"/>
                </a:solidFill>
                <a:latin typeface="Arial"/>
                <a:cs typeface="Arial"/>
              </a:rPr>
              <a:t>2. Using Treaty Body General Comments</a:t>
            </a:r>
            <a:endParaRPr lang="en-US" sz="2800" b="1" dirty="0">
              <a:solidFill>
                <a:srgbClr val="660066"/>
              </a:solidFill>
              <a:latin typeface="Arial"/>
              <a:cs typeface="Arial"/>
            </a:endParaRPr>
          </a:p>
        </p:txBody>
      </p:sp>
      <p:sp>
        <p:nvSpPr>
          <p:cNvPr id="3" name="TextBox 2"/>
          <p:cNvSpPr txBox="1"/>
          <p:nvPr/>
        </p:nvSpPr>
        <p:spPr>
          <a:xfrm>
            <a:off x="238606" y="854364"/>
            <a:ext cx="8720666"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General Comments form a vitally important component of a States treaty obligations and compliance. </a:t>
            </a:r>
            <a:endParaRPr lang="en-US" dirty="0">
              <a:latin typeface="Arial"/>
              <a:cs typeface="Arial"/>
            </a:endParaRPr>
          </a:p>
        </p:txBody>
      </p:sp>
      <p:sp>
        <p:nvSpPr>
          <p:cNvPr id="4" name="TextBox 3"/>
          <p:cNvSpPr txBox="1"/>
          <p:nvPr/>
        </p:nvSpPr>
        <p:spPr>
          <a:xfrm>
            <a:off x="238606" y="1500695"/>
            <a:ext cx="8720666"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Assist non-government stakeholders as well as Governments in understanding treaty provisions and in strengthening national advocacy. </a:t>
            </a:r>
            <a:endParaRPr lang="en-US" dirty="0">
              <a:latin typeface="Arial"/>
              <a:cs typeface="Arial"/>
            </a:endParaRPr>
          </a:p>
        </p:txBody>
      </p:sp>
      <p:sp>
        <p:nvSpPr>
          <p:cNvPr id="6" name="TextBox 5"/>
          <p:cNvSpPr txBox="1"/>
          <p:nvPr/>
        </p:nvSpPr>
        <p:spPr>
          <a:xfrm>
            <a:off x="238606" y="2155212"/>
            <a:ext cx="8720666" cy="1477328"/>
          </a:xfrm>
          <a:prstGeom prst="rect">
            <a:avLst/>
          </a:prstGeom>
          <a:noFill/>
        </p:spPr>
        <p:txBody>
          <a:bodyPr wrap="square" rtlCol="0">
            <a:spAutoFit/>
          </a:bodyPr>
          <a:lstStyle/>
          <a:p>
            <a:pPr marL="285750" indent="-285750">
              <a:buFont typeface="Arial"/>
              <a:buChar char="•"/>
            </a:pPr>
            <a:r>
              <a:rPr lang="en-US" dirty="0" smtClean="0">
                <a:latin typeface="Arial"/>
                <a:cs typeface="Arial"/>
              </a:rPr>
              <a:t>In late 2016, WWDA developed a series of comprehensive WWDA Position Statements on key human rights issues identified by women and girls with disability. Position Statements make extensive use of several General Comments to articulate in detail, Australia’s obligations under the international human rights treaties to which Australia is a party.</a:t>
            </a:r>
            <a:endParaRPr lang="en-US" dirty="0">
              <a:latin typeface="Arial"/>
              <a:cs typeface="Arial"/>
            </a:endParaRPr>
          </a:p>
        </p:txBody>
      </p:sp>
      <p:pic>
        <p:nvPicPr>
          <p:cNvPr id="8" name="Picture 7" descr="Untitled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39" y="3803974"/>
            <a:ext cx="1949834" cy="2752708"/>
          </a:xfrm>
          <a:prstGeom prst="rect">
            <a:avLst/>
          </a:prstGeom>
          <a:ln w="6350" cap="sq" cmpd="sng">
            <a:solidFill>
              <a:srgbClr val="000000"/>
            </a:solidFill>
            <a:prstDash val="solid"/>
            <a:miter lim="800000"/>
          </a:ln>
          <a:effectLst/>
        </p:spPr>
      </p:pic>
      <p:pic>
        <p:nvPicPr>
          <p:cNvPr id="9" name="Picture 8" descr="Untitled 2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0" y="3803974"/>
            <a:ext cx="1932964" cy="2733439"/>
          </a:xfrm>
          <a:prstGeom prst="rect">
            <a:avLst/>
          </a:prstGeom>
          <a:ln w="6350" cap="sq" cmpd="sng">
            <a:solidFill>
              <a:srgbClr val="000000"/>
            </a:solidFill>
            <a:prstDash val="solid"/>
            <a:miter lim="800000"/>
          </a:ln>
          <a:effectLst/>
        </p:spPr>
      </p:pic>
      <p:pic>
        <p:nvPicPr>
          <p:cNvPr id="10" name="Picture 9" descr="Untitled3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96" y="3803974"/>
            <a:ext cx="1983547" cy="2786301"/>
          </a:xfrm>
          <a:prstGeom prst="rect">
            <a:avLst/>
          </a:prstGeom>
          <a:ln w="6350" cap="sq" cmpd="sng">
            <a:solidFill>
              <a:srgbClr val="000000"/>
            </a:solidFill>
            <a:prstDash val="solid"/>
            <a:miter lim="800000"/>
          </a:ln>
          <a:effectLst/>
        </p:spPr>
      </p:pic>
      <p:pic>
        <p:nvPicPr>
          <p:cNvPr id="11" name="Picture 10" descr="Untitled4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848" y="3803974"/>
            <a:ext cx="1970424" cy="2781775"/>
          </a:xfrm>
          <a:prstGeom prst="rect">
            <a:avLst/>
          </a:prstGeom>
          <a:ln w="6350" cap="sq" cmpd="sng">
            <a:solidFill>
              <a:srgbClr val="000000"/>
            </a:solidFill>
            <a:prstDash val="solid"/>
            <a:miter lim="800000"/>
          </a:ln>
          <a:effectLst/>
        </p:spPr>
      </p:pic>
    </p:spTree>
    <p:extLst>
      <p:ext uri="{BB962C8B-B14F-4D97-AF65-F5344CB8AC3E}">
        <p14:creationId xmlns:p14="http://schemas.microsoft.com/office/powerpoint/2010/main" val="392237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161636"/>
            <a:ext cx="8805333" cy="523220"/>
          </a:xfrm>
          <a:prstGeom prst="rect">
            <a:avLst/>
          </a:prstGeom>
          <a:noFill/>
        </p:spPr>
        <p:txBody>
          <a:bodyPr wrap="square" rtlCol="0">
            <a:spAutoFit/>
          </a:bodyPr>
          <a:lstStyle/>
          <a:p>
            <a:pPr algn="ctr"/>
            <a:r>
              <a:rPr lang="en-US" sz="2800" b="1" dirty="0" smtClean="0">
                <a:solidFill>
                  <a:srgbClr val="660066"/>
                </a:solidFill>
                <a:latin typeface="Arial"/>
                <a:cs typeface="Arial"/>
              </a:rPr>
              <a:t>3. Shadow Reporting</a:t>
            </a:r>
            <a:endParaRPr lang="en-US" sz="2800" b="1" dirty="0">
              <a:solidFill>
                <a:srgbClr val="660066"/>
              </a:solidFill>
              <a:latin typeface="Arial"/>
              <a:cs typeface="Arial"/>
            </a:endParaRPr>
          </a:p>
        </p:txBody>
      </p:sp>
      <p:sp>
        <p:nvSpPr>
          <p:cNvPr id="3" name="TextBox 2"/>
          <p:cNvSpPr txBox="1"/>
          <p:nvPr/>
        </p:nvSpPr>
        <p:spPr>
          <a:xfrm>
            <a:off x="438726" y="816123"/>
            <a:ext cx="8520546" cy="646331"/>
          </a:xfrm>
          <a:prstGeom prst="rect">
            <a:avLst/>
          </a:prstGeom>
          <a:noFill/>
        </p:spPr>
        <p:txBody>
          <a:bodyPr wrap="square" rtlCol="0">
            <a:spAutoFit/>
          </a:bodyPr>
          <a:lstStyle/>
          <a:p>
            <a:pPr marL="285750" indent="-285750">
              <a:buFont typeface="Arial"/>
              <a:buChar char="•"/>
            </a:pPr>
            <a:r>
              <a:rPr lang="en-AU" dirty="0">
                <a:latin typeface="Arial"/>
                <a:cs typeface="Arial"/>
              </a:rPr>
              <a:t>WWDA contributes formal stand alone Shadow Reports in our own </a:t>
            </a:r>
            <a:r>
              <a:rPr lang="en-AU" dirty="0" smtClean="0">
                <a:latin typeface="Arial"/>
                <a:cs typeface="Arial"/>
              </a:rPr>
              <a:t>right, particularly to CEDAW, CRPD and CAT.</a:t>
            </a:r>
            <a:r>
              <a:rPr lang="en-AU" dirty="0" smtClean="0">
                <a:effectLst/>
                <a:latin typeface="Arial"/>
                <a:cs typeface="Arial"/>
              </a:rPr>
              <a:t> </a:t>
            </a:r>
            <a:endParaRPr lang="en-US" dirty="0">
              <a:latin typeface="Arial"/>
              <a:cs typeface="Arial"/>
            </a:endParaRPr>
          </a:p>
        </p:txBody>
      </p:sp>
      <p:sp>
        <p:nvSpPr>
          <p:cNvPr id="4" name="TextBox 3"/>
          <p:cNvSpPr txBox="1"/>
          <p:nvPr/>
        </p:nvSpPr>
        <p:spPr>
          <a:xfrm>
            <a:off x="438726" y="1530280"/>
            <a:ext cx="8397394" cy="1200329"/>
          </a:xfrm>
          <a:prstGeom prst="rect">
            <a:avLst/>
          </a:prstGeom>
          <a:noFill/>
        </p:spPr>
        <p:txBody>
          <a:bodyPr wrap="square" rtlCol="0">
            <a:spAutoFit/>
          </a:bodyPr>
          <a:lstStyle/>
          <a:p>
            <a:pPr marL="285750" indent="-285750">
              <a:buFont typeface="Arial"/>
              <a:buChar char="•"/>
            </a:pPr>
            <a:r>
              <a:rPr lang="en-US" dirty="0" smtClean="0">
                <a:latin typeface="Arial"/>
                <a:cs typeface="Arial"/>
              </a:rPr>
              <a:t>WWDA also works as an active member of national NGO/Civil Society Coalitions established specifically for the purpose of developing Shadow Reports to supplement the Australian Government periodic reports to the relevant treaty-monitoring bodies.</a:t>
            </a:r>
            <a:endParaRPr lang="en-US" dirty="0">
              <a:latin typeface="Arial"/>
              <a:cs typeface="Arial"/>
            </a:endParaRPr>
          </a:p>
        </p:txBody>
      </p:sp>
      <p:pic>
        <p:nvPicPr>
          <p:cNvPr id="6" name="Picture 5" descr="Untitled6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00" y="2940242"/>
            <a:ext cx="2709185" cy="3346641"/>
          </a:xfrm>
          <a:prstGeom prst="rect">
            <a:avLst/>
          </a:prstGeom>
          <a:ln w="6350" cap="sq" cmpd="sng">
            <a:solidFill>
              <a:srgbClr val="000000"/>
            </a:solidFill>
            <a:prstDash val="solid"/>
            <a:miter lim="800000"/>
          </a:ln>
          <a:effectLst/>
        </p:spPr>
      </p:pic>
      <p:pic>
        <p:nvPicPr>
          <p:cNvPr id="7" name="Picture 6" descr="Untitled7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264" y="2940242"/>
            <a:ext cx="2626373" cy="3361757"/>
          </a:xfrm>
          <a:prstGeom prst="rect">
            <a:avLst/>
          </a:prstGeom>
          <a:ln w="6350" cmpd="sng">
            <a:solidFill>
              <a:schemeClr val="tx1"/>
            </a:solidFill>
          </a:ln>
          <a:effectLst/>
        </p:spPr>
      </p:pic>
      <p:pic>
        <p:nvPicPr>
          <p:cNvPr id="8" name="Picture 7" descr="Untitled8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523" y="2955358"/>
            <a:ext cx="2370537" cy="3346641"/>
          </a:xfrm>
          <a:prstGeom prst="rect">
            <a:avLst/>
          </a:prstGeom>
          <a:ln w="6350" cap="sq" cmpd="sng">
            <a:solidFill>
              <a:srgbClr val="000000"/>
            </a:solidFill>
            <a:prstDash val="solid"/>
            <a:miter lim="800000"/>
          </a:ln>
          <a:effectLst/>
        </p:spPr>
      </p:pic>
    </p:spTree>
    <p:extLst>
      <p:ext uri="{BB962C8B-B14F-4D97-AF65-F5344CB8AC3E}">
        <p14:creationId xmlns:p14="http://schemas.microsoft.com/office/powerpoint/2010/main" val="246319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161636"/>
            <a:ext cx="8805333" cy="954107"/>
          </a:xfrm>
          <a:prstGeom prst="rect">
            <a:avLst/>
          </a:prstGeom>
          <a:noFill/>
        </p:spPr>
        <p:txBody>
          <a:bodyPr wrap="square" rtlCol="0">
            <a:spAutoFit/>
          </a:bodyPr>
          <a:lstStyle/>
          <a:p>
            <a:pPr algn="ctr"/>
            <a:r>
              <a:rPr lang="en-US" sz="2800" b="1" dirty="0" smtClean="0">
                <a:solidFill>
                  <a:srgbClr val="660066"/>
                </a:solidFill>
                <a:latin typeface="Arial"/>
                <a:cs typeface="Arial"/>
              </a:rPr>
              <a:t>4. NGO Delegations to UN Treaty Body Compliance Reviews </a:t>
            </a:r>
            <a:endParaRPr lang="en-US" sz="2800" b="1" dirty="0">
              <a:solidFill>
                <a:srgbClr val="660066"/>
              </a:solidFill>
              <a:latin typeface="Arial"/>
              <a:cs typeface="Arial"/>
            </a:endParaRPr>
          </a:p>
        </p:txBody>
      </p:sp>
      <p:sp>
        <p:nvSpPr>
          <p:cNvPr id="3" name="TextBox 2"/>
          <p:cNvSpPr txBox="1"/>
          <p:nvPr/>
        </p:nvSpPr>
        <p:spPr>
          <a:xfrm>
            <a:off x="215515" y="1154228"/>
            <a:ext cx="8682181" cy="646331"/>
          </a:xfrm>
          <a:prstGeom prst="rect">
            <a:avLst/>
          </a:prstGeom>
          <a:noFill/>
        </p:spPr>
        <p:txBody>
          <a:bodyPr wrap="square" rtlCol="0">
            <a:spAutoFit/>
          </a:bodyPr>
          <a:lstStyle/>
          <a:p>
            <a:pPr marL="285750" indent="-285750">
              <a:buFont typeface="Arial"/>
              <a:buChar char="•"/>
            </a:pPr>
            <a:r>
              <a:rPr lang="en-US" dirty="0" smtClean="0">
                <a:latin typeface="Arial"/>
                <a:cs typeface="Arial"/>
              </a:rPr>
              <a:t>Presence, visibility and active engagement of women with disability at formal UN treaty body compliance reviews of States Parties is critical </a:t>
            </a:r>
            <a:endParaRPr lang="en-US" dirty="0">
              <a:latin typeface="Arial"/>
              <a:cs typeface="Arial"/>
            </a:endParaRPr>
          </a:p>
        </p:txBody>
      </p:sp>
      <p:sp>
        <p:nvSpPr>
          <p:cNvPr id="4" name="TextBox 3"/>
          <p:cNvSpPr txBox="1"/>
          <p:nvPr/>
        </p:nvSpPr>
        <p:spPr>
          <a:xfrm>
            <a:off x="215515" y="1916607"/>
            <a:ext cx="8743757" cy="369332"/>
          </a:xfrm>
          <a:prstGeom prst="rect">
            <a:avLst/>
          </a:prstGeom>
          <a:noFill/>
        </p:spPr>
        <p:txBody>
          <a:bodyPr wrap="square" rtlCol="0">
            <a:spAutoFit/>
          </a:bodyPr>
          <a:lstStyle/>
          <a:p>
            <a:pPr marL="285750" indent="-285750">
              <a:buFont typeface="Arial"/>
              <a:buChar char="•"/>
            </a:pPr>
            <a:r>
              <a:rPr lang="en-US" dirty="0" smtClean="0">
                <a:latin typeface="Arial"/>
                <a:cs typeface="Arial"/>
              </a:rPr>
              <a:t>Women with disability must be included in NGO/civil society delegations</a:t>
            </a:r>
            <a:endParaRPr lang="en-US" dirty="0">
              <a:latin typeface="Arial"/>
              <a:cs typeface="Arial"/>
            </a:endParaRPr>
          </a:p>
        </p:txBody>
      </p:sp>
      <p:sp>
        <p:nvSpPr>
          <p:cNvPr id="5" name="TextBox 4"/>
          <p:cNvSpPr txBox="1"/>
          <p:nvPr/>
        </p:nvSpPr>
        <p:spPr>
          <a:xfrm>
            <a:off x="215515" y="2384522"/>
            <a:ext cx="8682181" cy="1200329"/>
          </a:xfrm>
          <a:prstGeom prst="rect">
            <a:avLst/>
          </a:prstGeom>
          <a:noFill/>
        </p:spPr>
        <p:txBody>
          <a:bodyPr wrap="square" rtlCol="0">
            <a:spAutoFit/>
          </a:bodyPr>
          <a:lstStyle/>
          <a:p>
            <a:pPr marL="285750" indent="-285750">
              <a:buFont typeface="Arial"/>
              <a:buChar char="•"/>
            </a:pPr>
            <a:r>
              <a:rPr lang="en-US" dirty="0" smtClean="0">
                <a:latin typeface="Arial"/>
                <a:cs typeface="Arial"/>
              </a:rPr>
              <a:t>WWDA has had particular influence when we have been an active member of NGO/civil society delegations – lobbying, meeting with treaty body Committee members, giving formal presentations to Committees, assisting in drafting Concluding Observations/Recommendations</a:t>
            </a:r>
            <a:endParaRPr lang="en-US" dirty="0">
              <a:latin typeface="Arial"/>
              <a:cs typeface="Arial"/>
            </a:endParaRPr>
          </a:p>
        </p:txBody>
      </p:sp>
      <p:pic>
        <p:nvPicPr>
          <p:cNvPr id="6" name="Picture 5" descr="654204919_n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35" y="3669518"/>
            <a:ext cx="1978881" cy="2643170"/>
          </a:xfrm>
          <a:prstGeom prst="rect">
            <a:avLst/>
          </a:prstGeom>
        </p:spPr>
      </p:pic>
      <p:pic>
        <p:nvPicPr>
          <p:cNvPr id="7" name="Picture 6" descr="judy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924" y="3690670"/>
            <a:ext cx="5247409" cy="2681242"/>
          </a:xfrm>
          <a:prstGeom prst="rect">
            <a:avLst/>
          </a:prstGeom>
        </p:spPr>
      </p:pic>
    </p:spTree>
    <p:extLst>
      <p:ext uri="{BB962C8B-B14F-4D97-AF65-F5344CB8AC3E}">
        <p14:creationId xmlns:p14="http://schemas.microsoft.com/office/powerpoint/2010/main" val="4114013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11233</TotalTime>
  <Words>1577</Words>
  <Application>Microsoft Macintosh PowerPoint</Application>
  <PresentationFormat>On-screen Show (4:3)</PresentationFormat>
  <Paragraphs>87</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Women With DIsabilities Australia (WWDA)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Frohmader</dc:creator>
  <cp:lastModifiedBy>Carolyn Frohmader</cp:lastModifiedBy>
  <cp:revision>50</cp:revision>
  <dcterms:created xsi:type="dcterms:W3CDTF">2016-10-04T06:46:29Z</dcterms:created>
  <dcterms:modified xsi:type="dcterms:W3CDTF">2016-10-12T01:59:49Z</dcterms:modified>
</cp:coreProperties>
</file>